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1" r:id="rId3"/>
    <p:sldId id="262" r:id="rId4"/>
    <p:sldId id="265" r:id="rId5"/>
    <p:sldId id="258" r:id="rId6"/>
    <p:sldId id="263" r:id="rId7"/>
    <p:sldId id="266" r:id="rId8"/>
    <p:sldId id="264" r:id="rId9"/>
  </p:sldIdLst>
  <p:sldSz cx="9144000" cy="6858000" type="screen4x3"/>
  <p:notesSz cx="6797675" cy="9928225"/>
  <p:custDataLst>
    <p:tags r:id="rId11"/>
  </p:custDataLst>
  <p:defaultTextStyle>
    <a:defPPr>
      <a:defRPr lang="ru-RU">
        <a:effectLst/>
      </a:defRPr>
    </a:defPPr>
    <a:lvl1pPr marL="0" algn="l" defTabSz="914400" rtl="0" eaLnBrk="1" latinLnBrk="0" hangingPunct="1">
      <a:defRPr sz="1800" kern="1200">
        <a:solidFill>
          <a:schemeClr val="tx1"/>
        </a:solidFill>
        <a:effectLst/>
        <a:latin typeface="+mn-lt"/>
        <a:ea typeface="+mn-ea"/>
        <a:cs typeface="+mn-cs"/>
      </a:defRPr>
    </a:lvl1pPr>
    <a:lvl2pPr marL="457200" algn="l" defTabSz="914400" rtl="0" eaLnBrk="1" latinLnBrk="0" hangingPunct="1">
      <a:defRPr sz="1800" kern="1200">
        <a:solidFill>
          <a:schemeClr val="tx1"/>
        </a:solidFill>
        <a:effectLst/>
        <a:latin typeface="+mn-lt"/>
        <a:ea typeface="+mn-ea"/>
        <a:cs typeface="+mn-cs"/>
      </a:defRPr>
    </a:lvl2pPr>
    <a:lvl3pPr marL="914400" algn="l" defTabSz="914400" rtl="0" eaLnBrk="1" latinLnBrk="0" hangingPunct="1">
      <a:defRPr sz="1800" kern="1200">
        <a:solidFill>
          <a:schemeClr val="tx1"/>
        </a:solidFill>
        <a:effectLst/>
        <a:latin typeface="+mn-lt"/>
        <a:ea typeface="+mn-ea"/>
        <a:cs typeface="+mn-cs"/>
      </a:defRPr>
    </a:lvl3pPr>
    <a:lvl4pPr marL="1371600" algn="l" defTabSz="914400" rtl="0" eaLnBrk="1" latinLnBrk="0" hangingPunct="1">
      <a:defRPr sz="1800" kern="1200">
        <a:solidFill>
          <a:schemeClr val="tx1"/>
        </a:solidFill>
        <a:effectLst/>
        <a:latin typeface="+mn-lt"/>
        <a:ea typeface="+mn-ea"/>
        <a:cs typeface="+mn-cs"/>
      </a:defRPr>
    </a:lvl4pPr>
    <a:lvl5pPr marL="1828800" algn="l" defTabSz="914400" rtl="0" eaLnBrk="1" latinLnBrk="0" hangingPunct="1">
      <a:defRPr sz="1800" kern="1200">
        <a:solidFill>
          <a:schemeClr val="tx1"/>
        </a:solidFill>
        <a:effectLst/>
        <a:latin typeface="+mn-lt"/>
        <a:ea typeface="+mn-ea"/>
        <a:cs typeface="+mn-cs"/>
      </a:defRPr>
    </a:lvl5pPr>
    <a:lvl6pPr marL="2286000" algn="l" defTabSz="914400" rtl="0" eaLnBrk="1" latinLnBrk="0" hangingPunct="1">
      <a:defRPr sz="1800" kern="1200">
        <a:solidFill>
          <a:schemeClr val="tx1"/>
        </a:solidFill>
        <a:effectLst/>
        <a:latin typeface="+mn-lt"/>
        <a:ea typeface="+mn-ea"/>
        <a:cs typeface="+mn-cs"/>
      </a:defRPr>
    </a:lvl6pPr>
    <a:lvl7pPr marL="2743200" algn="l" defTabSz="914400" rtl="0" eaLnBrk="1" latinLnBrk="0" hangingPunct="1">
      <a:defRPr sz="1800" kern="1200">
        <a:solidFill>
          <a:schemeClr val="tx1"/>
        </a:solidFill>
        <a:effectLst/>
        <a:latin typeface="+mn-lt"/>
        <a:ea typeface="+mn-ea"/>
        <a:cs typeface="+mn-cs"/>
      </a:defRPr>
    </a:lvl7pPr>
    <a:lvl8pPr marL="3200400" algn="l" defTabSz="914400" rtl="0" eaLnBrk="1" latinLnBrk="0" hangingPunct="1">
      <a:defRPr sz="1800" kern="1200">
        <a:solidFill>
          <a:schemeClr val="tx1"/>
        </a:solidFill>
        <a:effectLst/>
        <a:latin typeface="+mn-lt"/>
        <a:ea typeface="+mn-ea"/>
        <a:cs typeface="+mn-cs"/>
      </a:defRPr>
    </a:lvl8pPr>
    <a:lvl9pPr marL="3657600" algn="l" defTabSz="914400" rtl="0" eaLnBrk="1" latinLnBrk="0" hangingPunct="1">
      <a:defRPr sz="1800" kern="1200">
        <a:solidFill>
          <a:schemeClr val="tx1"/>
        </a:solidFill>
        <a:effectLst/>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44" y="5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Average output tariff, KZT/kWh</a:t>
            </a:r>
            <a:endParaRPr lang="en-US" dirty="0"/>
          </a:p>
        </c:rich>
      </c:tx>
      <c:layout/>
      <c:overlay val="0"/>
    </c:title>
    <c:autoTitleDeleted val="0"/>
    <c:plotArea>
      <c:layout/>
      <c:lineChart>
        <c:grouping val="standard"/>
        <c:varyColors val="0"/>
        <c:ser>
          <c:idx val="0"/>
          <c:order val="0"/>
          <c:tx>
            <c:strRef>
              <c:f>'Слайд 3'!$A$10</c:f>
              <c:strCache>
                <c:ptCount val="1"/>
                <c:pt idx="0">
                  <c:v>Среднеотпускной  тариф, тенге/кВт.ч.</c:v>
                </c:pt>
              </c:strCache>
            </c:strRef>
          </c:tx>
          <c:dLbls>
            <c:dLbl>
              <c:idx val="0"/>
              <c:layout>
                <c:manualLayout>
                  <c:x val="0"/>
                  <c:y val="4.1666667908430099E-2"/>
                </c:manualLayout>
              </c:layout>
              <c:showLegendKey val="0"/>
              <c:showVal val="1"/>
              <c:showCatName val="0"/>
              <c:showSerName val="0"/>
              <c:showPercent val="0"/>
              <c:showBubbleSize val="0"/>
            </c:dLbl>
            <c:dLbl>
              <c:idx val="1"/>
              <c:layout>
                <c:manualLayout>
                  <c:x val="-7.1369818230455071E-17"/>
                  <c:y val="4.1666667908430099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'Слайд 3'!$B$9:$D$9</c:f>
              <c:strCache>
                <c:ptCount val="3"/>
                <c:pt idx="0">
                  <c:v>2016 г. факт</c:v>
                </c:pt>
                <c:pt idx="1">
                  <c:v>2017 г. факт</c:v>
                </c:pt>
                <c:pt idx="2">
                  <c:v>2018 г. план</c:v>
                </c:pt>
              </c:strCache>
            </c:strRef>
          </c:cat>
          <c:val>
            <c:numRef>
              <c:f>'Слайд 3'!$B$10:$D$10</c:f>
              <c:numCache>
                <c:formatCode>#,##0.00</c:formatCode>
                <c:ptCount val="3"/>
                <c:pt idx="0">
                  <c:v>4.16</c:v>
                </c:pt>
                <c:pt idx="1">
                  <c:v>4.4409185636978901</c:v>
                </c:pt>
                <c:pt idx="2">
                  <c:v>4.63</c:v>
                </c:pt>
              </c:numCache>
            </c:numRef>
          </c:val>
          <c:smooth val="0"/>
        </c:ser>
        <c:dLbls>
          <c:showLegendKey val="0"/>
          <c:showVal val="0"/>
          <c:showCatName val="0"/>
          <c:showSerName val="0"/>
          <c:showPercent val="0"/>
          <c:showBubbleSize val="0"/>
        </c:dLbls>
        <c:marker val="1"/>
        <c:smooth val="0"/>
        <c:axId val="236907008"/>
        <c:axId val="182070080"/>
      </c:lineChart>
      <c:catAx>
        <c:axId val="236907008"/>
        <c:scaling>
          <c:orientation val="minMax"/>
        </c:scaling>
        <c:delete val="0"/>
        <c:axPos val="b"/>
        <c:numFmt formatCode="General" sourceLinked="1"/>
        <c:majorTickMark val="out"/>
        <c:minorTickMark val="none"/>
        <c:tickLblPos val="nextTo"/>
        <c:crossAx val="182070080"/>
        <c:crosses val="autoZero"/>
        <c:auto val="0"/>
        <c:lblAlgn val="ctr"/>
        <c:lblOffset val="100"/>
        <c:noMultiLvlLbl val="0"/>
      </c:catAx>
      <c:valAx>
        <c:axId val="182070080"/>
        <c:scaling>
          <c:orientation val="minMax"/>
        </c:scaling>
        <c:delete val="0"/>
        <c:axPos val="l"/>
        <c:numFmt formatCode="#,##0.00" sourceLinked="1"/>
        <c:majorTickMark val="out"/>
        <c:minorTickMark val="none"/>
        <c:tickLblPos val="nextTo"/>
        <c:crossAx val="236907008"/>
        <c:crosses val="autoZero"/>
        <c:crossBetween val="between"/>
      </c:valAx>
    </c:plotArea>
    <c:plotVisOnly val="1"/>
    <c:dispBlanksAs val="gap"/>
    <c:showDLblsOverMax val="0"/>
  </c:chart>
  <c:spPr>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Лист1!$B$1</c:f>
              <c:strCache>
                <c:ptCount val="1"/>
                <c:pt idx="0">
                  <c:v>подключенные</c:v>
                </c:pt>
              </c:strCache>
            </c:strRef>
          </c:tx>
          <c:invertIfNegative val="0"/>
          <c:dLbls>
            <c:dLbl>
              <c:idx val="4"/>
              <c:layout>
                <c:manualLayout>
                  <c:x val="9.512484073638916E-3"/>
                  <c:y val="-0.25234448909759521"/>
                </c:manualLayout>
              </c:layout>
              <c:tx>
                <c:rich>
                  <a:bodyPr/>
                  <a:lstStyle/>
                  <a:p>
                    <a:r>
                      <a:rPr lang="en-US" sz="1000" smtClean="0">
                        <a:effectLst/>
                      </a:rPr>
                      <a:t>32,5</a:t>
                    </a:r>
                    <a:r>
                      <a:rPr lang="ru-RU" sz="1000" smtClean="0">
                        <a:effectLst/>
                      </a:rPr>
                      <a:t> МВт</a:t>
                    </a:r>
                    <a:endParaRPr lang="en-US" sz="1000">
                      <a:effectLst/>
                    </a:endParaRPr>
                  </a:p>
                </c:rich>
              </c:tx>
              <c:showLegendKey val="0"/>
              <c:showVal val="1"/>
              <c:showCatName val="0"/>
              <c:showSerName val="0"/>
              <c:showPercent val="0"/>
              <c:showBubbleSize val="0"/>
            </c:dLbl>
            <c:showLegendKey val="0"/>
            <c:showVal val="0"/>
            <c:showCatName val="0"/>
            <c:showSerName val="0"/>
            <c:showPercent val="0"/>
            <c:showBubbleSize val="0"/>
          </c:dLbls>
          <c:cat>
            <c:strRef>
              <c:f>Лист1!$A$2:$A$6</c:f>
              <c:strCache>
                <c:ptCount val="5"/>
                <c:pt idx="0">
                  <c:v>2013 г</c:v>
                </c:pt>
                <c:pt idx="1">
                  <c:v>2014 г</c:v>
                </c:pt>
                <c:pt idx="2">
                  <c:v>2015 г</c:v>
                </c:pt>
                <c:pt idx="3">
                  <c:v>2016 г</c:v>
                </c:pt>
                <c:pt idx="4">
                  <c:v>2017 г</c:v>
                </c:pt>
              </c:strCache>
            </c:strRef>
          </c:cat>
          <c:val>
            <c:numRef>
              <c:f>Лист1!$B$2:$B$6</c:f>
              <c:numCache>
                <c:formatCode>General</c:formatCode>
                <c:ptCount val="5"/>
                <c:pt idx="0">
                  <c:v>42.1</c:v>
                </c:pt>
                <c:pt idx="1">
                  <c:v>48.2</c:v>
                </c:pt>
                <c:pt idx="2">
                  <c:v>51</c:v>
                </c:pt>
                <c:pt idx="3">
                  <c:v>30.8</c:v>
                </c:pt>
                <c:pt idx="4">
                  <c:v>32.5</c:v>
                </c:pt>
              </c:numCache>
            </c:numRef>
          </c:val>
        </c:ser>
        <c:dLbls>
          <c:showLegendKey val="0"/>
          <c:showVal val="0"/>
          <c:showCatName val="0"/>
          <c:showSerName val="0"/>
          <c:showPercent val="0"/>
          <c:showBubbleSize val="0"/>
        </c:dLbls>
        <c:gapWidth val="150"/>
        <c:overlap val="100"/>
        <c:axId val="237358592"/>
        <c:axId val="182071232"/>
      </c:barChart>
      <c:catAx>
        <c:axId val="237358592"/>
        <c:scaling>
          <c:orientation val="minMax"/>
        </c:scaling>
        <c:delete val="0"/>
        <c:axPos val="b"/>
        <c:numFmt formatCode="General" sourceLinked="1"/>
        <c:majorTickMark val="out"/>
        <c:minorTickMark val="none"/>
        <c:tickLblPos val="nextTo"/>
        <c:txPr>
          <a:bodyPr/>
          <a:lstStyle/>
          <a:p>
            <a:pPr>
              <a:defRPr sz="1400">
                <a:effectLst/>
              </a:defRPr>
            </a:pPr>
            <a:endParaRPr lang="ru-RU"/>
          </a:p>
        </c:txPr>
        <c:crossAx val="182071232"/>
        <c:crosses val="autoZero"/>
        <c:auto val="0"/>
        <c:lblAlgn val="ctr"/>
        <c:lblOffset val="100"/>
        <c:noMultiLvlLbl val="0"/>
      </c:catAx>
      <c:valAx>
        <c:axId val="182071232"/>
        <c:scaling>
          <c:orientation val="minMax"/>
        </c:scaling>
        <c:delete val="0"/>
        <c:axPos val="l"/>
        <c:majorGridlines/>
        <c:numFmt formatCode="General" sourceLinked="1"/>
        <c:majorTickMark val="out"/>
        <c:minorTickMark val="none"/>
        <c:tickLblPos val="nextTo"/>
        <c:txPr>
          <a:bodyPr/>
          <a:lstStyle/>
          <a:p>
            <a:pPr>
              <a:defRPr sz="1400">
                <a:effectLst/>
              </a:defRPr>
            </a:pPr>
            <a:endParaRPr lang="ru-RU"/>
          </a:p>
        </c:txPr>
        <c:crossAx val="237358592"/>
        <c:crosses val="autoZero"/>
        <c:crossBetween val="between"/>
      </c:valAx>
      <c:spPr>
        <a:noFill/>
        <a:ln w="25408">
          <a:noFill/>
        </a:ln>
        <a:effectLst/>
      </c:spPr>
    </c:plotArea>
    <c:plotVisOnly val="1"/>
    <c:dispBlanksAs val="gap"/>
    <c:showDLblsOverMax val="0"/>
  </c:chart>
  <c:txPr>
    <a:bodyPr/>
    <a:lstStyle/>
    <a:p>
      <a:pPr>
        <a:defRPr sz="1801">
          <a:effectLst/>
        </a:defRPr>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sp>
        <p:nvSpPr>
          <p:cNvPr id="2" name="Верхний колонтитул 1"/>
          <p:cNvSpPr>
            <a:spLocks noGrp="1"/>
          </p:cNvSpPr>
          <p:nvPr>
            <p:ph type="hdr" sz="quarter"/>
          </p:nvPr>
        </p:nvSpPr>
        <p:spPr>
          <a:xfrm>
            <a:off x="0" y="0"/>
            <a:ext cx="2945659" cy="496411"/>
          </a:xfrm>
          <a:prstGeom prst="rect">
            <a:avLst/>
          </a:prstGeom>
          <a:effectLst/>
        </p:spPr>
        <p:txBody>
          <a:bodyPr vert="horz" lIns="91440" tIns="45720" rIns="91440" bIns="45720" rtlCol="0"/>
          <a:lstStyle>
            <a:lvl1pPr algn="l">
              <a:defRPr sz="1200">
                <a:effectLst/>
              </a:defRPr>
            </a:lvl1pPr>
          </a:lstStyle>
          <a:p>
            <a:endParaRPr lang="ru-RU">
              <a:effectLst/>
            </a:endParaRPr>
          </a:p>
        </p:txBody>
      </p:sp>
      <p:sp>
        <p:nvSpPr>
          <p:cNvPr id="3" name="Дата 2"/>
          <p:cNvSpPr>
            <a:spLocks noGrp="1"/>
          </p:cNvSpPr>
          <p:nvPr>
            <p:ph type="dt" idx="1"/>
          </p:nvPr>
        </p:nvSpPr>
        <p:spPr>
          <a:xfrm>
            <a:off x="3850443" y="0"/>
            <a:ext cx="2945659" cy="496411"/>
          </a:xfrm>
          <a:prstGeom prst="rect">
            <a:avLst/>
          </a:prstGeom>
          <a:effectLst/>
        </p:spPr>
        <p:txBody>
          <a:bodyPr vert="horz" lIns="91440" tIns="45720" rIns="91440" bIns="45720" rtlCol="0"/>
          <a:lstStyle>
            <a:lvl1pPr algn="r">
              <a:defRPr sz="1200">
                <a:effectLst/>
              </a:defRPr>
            </a:lvl1pPr>
          </a:lstStyle>
          <a:p>
            <a:fld id="{3BD4607F-4560-432C-8B32-AF74961174E3}" type="datetimeFigureOut">
              <a:rPr lang="ru-RU" smtClean="0">
                <a:effectLst/>
              </a:rPr>
              <a:t>16.04.2019</a:t>
            </a:fld>
            <a:endParaRPr lang="ru-RU">
              <a:effectLst/>
            </a:endParaRPr>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a:effectLst/>
        </p:spPr>
      </p:sp>
      <p:sp>
        <p:nvSpPr>
          <p:cNvPr id="5" name="Заметки 4"/>
          <p:cNvSpPr>
            <a:spLocks noGrp="1"/>
          </p:cNvSpPr>
          <p:nvPr>
            <p:ph type="body" sz="quarter" idx="3"/>
          </p:nvPr>
        </p:nvSpPr>
        <p:spPr>
          <a:xfrm>
            <a:off x="679768" y="4715907"/>
            <a:ext cx="5438140" cy="4467701"/>
          </a:xfrm>
          <a:prstGeom prst="rect">
            <a:avLst/>
          </a:prstGeom>
          <a:effectLst/>
        </p:spPr>
        <p:txBody>
          <a:bodyPr vert="horz" lIns="91440" tIns="45720" rIns="91440" bIns="45720" rtlCol="0"/>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6" name="Нижний колонтитул 5"/>
          <p:cNvSpPr>
            <a:spLocks noGrp="1"/>
          </p:cNvSpPr>
          <p:nvPr>
            <p:ph type="ftr" sz="quarter" idx="4"/>
          </p:nvPr>
        </p:nvSpPr>
        <p:spPr>
          <a:xfrm>
            <a:off x="0" y="9430091"/>
            <a:ext cx="2945659" cy="496411"/>
          </a:xfrm>
          <a:prstGeom prst="rect">
            <a:avLst/>
          </a:prstGeom>
          <a:effectLst/>
        </p:spPr>
        <p:txBody>
          <a:bodyPr vert="horz" lIns="91440" tIns="45720" rIns="91440" bIns="45720" rtlCol="0" anchor="b"/>
          <a:lstStyle>
            <a:lvl1pPr algn="l">
              <a:defRPr sz="1200">
                <a:effectLst/>
              </a:defRPr>
            </a:lvl1pPr>
          </a:lstStyle>
          <a:p>
            <a:endParaRPr lang="ru-RU">
              <a:effectLst/>
            </a:endParaRPr>
          </a:p>
        </p:txBody>
      </p:sp>
      <p:sp>
        <p:nvSpPr>
          <p:cNvPr id="7" name="Номер слайда 6"/>
          <p:cNvSpPr>
            <a:spLocks noGrp="1"/>
          </p:cNvSpPr>
          <p:nvPr>
            <p:ph type="sldNum" sz="quarter" idx="5"/>
          </p:nvPr>
        </p:nvSpPr>
        <p:spPr>
          <a:xfrm>
            <a:off x="3850443" y="9430091"/>
            <a:ext cx="2945659" cy="496411"/>
          </a:xfrm>
          <a:prstGeom prst="rect">
            <a:avLst/>
          </a:prstGeom>
          <a:effectLst/>
        </p:spPr>
        <p:txBody>
          <a:bodyPr vert="horz" lIns="91440" tIns="45720" rIns="91440" bIns="45720" rtlCol="0" anchor="b"/>
          <a:lstStyle>
            <a:lvl1pPr algn="r">
              <a:defRPr sz="1200">
                <a:effectLst/>
              </a:defRPr>
            </a:lvl1pPr>
          </a:lstStyle>
          <a:p>
            <a:fld id="{D9031C1A-D5D2-4943-B678-2D14E45FFF8B}" type="slidenum">
              <a:rPr lang="ru-RU" smtClean="0">
                <a:effectLst/>
              </a:rPr>
              <a:t>‹#›</a:t>
            </a:fld>
            <a:endParaRPr lang="ru-RU">
              <a:effectLst/>
            </a:endParaRPr>
          </a:p>
        </p:txBody>
      </p:sp>
    </p:spTree>
    <p:extLst>
      <p:ext uri="{BB962C8B-B14F-4D97-AF65-F5344CB8AC3E}">
        <p14:creationId xmlns:p14="http://schemas.microsoft.com/office/powerpoint/2010/main" val="235489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2530" name="Образ слайда 1"/>
          <p:cNvSpPr>
            <a:spLocks noGrp="1" noRot="1" noChangeAspect="1" noTextEdit="1"/>
          </p:cNvSpPr>
          <p:nvPr>
            <p:ph type="sldImg"/>
          </p:nvPr>
        </p:nvSpPr>
        <p:spPr>
          <a:noFill/>
          <a:ln>
            <a:solidFill>
              <a:srgbClr val="000000"/>
            </a:solidFill>
            <a:miter lim="800000"/>
          </a:ln>
          <a:effectLst/>
          <a:extLst>
            <a:ext uri="{909E8E84-426E-40DD-AFC4-6F175D3DCCD1}">
              <a14:hiddenFill xmlns:a14="http://schemas.microsoft.com/office/drawing/2010/main">
                <a:solidFill>
                  <a:srgbClr val="FFFFFF"/>
                </a:solidFill>
              </a14:hiddenFill>
            </a:ext>
          </a:extLst>
        </p:spPr>
      </p:sp>
      <p:sp>
        <p:nvSpPr>
          <p:cNvPr id="22531" name="Заметки 2"/>
          <p:cNvSpPr>
            <a:spLocks noGrp="1"/>
          </p:cNvSpPr>
          <p:nvPr>
            <p:ph type="body" idx="1"/>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compatLnSpc="1">
            <a:prstTxWarp prst="textNoShape">
              <a:avLst/>
            </a:prstTxWarp>
          </a:bodyPr>
          <a:lstStyle/>
          <a:p>
            <a:endParaRPr lang="ru-RU" altLang="ru-RU">
              <a:effectLst/>
            </a:endParaRPr>
          </a:p>
        </p:txBody>
      </p:sp>
      <p:sp>
        <p:nvSpPr>
          <p:cNvPr id="22532" name="Номер слайда 3"/>
          <p:cNvSpPr>
            <a:spLocks noGrp="1"/>
          </p:cNvSpPr>
          <p:nvPr>
            <p:ph type="sldNum" sz="quarter" idx="5"/>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effectLst/>
                <a:latin typeface="Arial" panose="020B0604020202020204" pitchFamily="34" charset="0"/>
                <a:cs typeface="Arial" panose="020B0604020202020204" pitchFamily="34" charset="0"/>
              </a:defRPr>
            </a:lvl1pPr>
            <a:lvl2pPr marL="742950" indent="-285750">
              <a:defRPr>
                <a:solidFill>
                  <a:schemeClr val="tx1"/>
                </a:solidFill>
                <a:effectLst/>
                <a:latin typeface="Arial" panose="020B0604020202020204" pitchFamily="34" charset="0"/>
                <a:cs typeface="Arial" panose="020B0604020202020204" pitchFamily="34" charset="0"/>
              </a:defRPr>
            </a:lvl2pPr>
            <a:lvl3pPr marL="1143000" indent="-228600">
              <a:defRPr>
                <a:solidFill>
                  <a:schemeClr val="tx1"/>
                </a:solidFill>
                <a:effectLst/>
                <a:latin typeface="Arial" panose="020B0604020202020204" pitchFamily="34" charset="0"/>
                <a:cs typeface="Arial" panose="020B0604020202020204" pitchFamily="34" charset="0"/>
              </a:defRPr>
            </a:lvl3pPr>
            <a:lvl4pPr marL="1600200" indent="-228600">
              <a:defRPr>
                <a:solidFill>
                  <a:schemeClr val="tx1"/>
                </a:solidFill>
                <a:effectLst/>
                <a:latin typeface="Arial" panose="020B0604020202020204" pitchFamily="34" charset="0"/>
                <a:cs typeface="Arial" panose="020B0604020202020204" pitchFamily="34" charset="0"/>
              </a:defRPr>
            </a:lvl4pPr>
            <a:lvl5pPr marL="2057400" indent="-22860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fld id="{333489DF-8323-4A14-850D-CD082D225E9A}" type="slidenum">
              <a:rPr lang="ru-RU" altLang="ru-RU">
                <a:effectLst/>
                <a:latin typeface="Calibri" panose="020F0502020204030204" pitchFamily="34" charset="0"/>
              </a:rPr>
              <a:t>4</a:t>
            </a:fld>
            <a:endParaRPr lang="ru-RU" altLang="ru-RU">
              <a:effectLst/>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3554" name="Образ слайда 1"/>
          <p:cNvSpPr>
            <a:spLocks noGrp="1" noRot="1" noChangeAspect="1" noTextEdit="1"/>
          </p:cNvSpPr>
          <p:nvPr>
            <p:ph type="sldImg"/>
          </p:nvPr>
        </p:nvSpPr>
        <p:spPr>
          <a:noFill/>
          <a:ln>
            <a:solidFill>
              <a:srgbClr val="000000"/>
            </a:solidFill>
            <a:miter lim="800000"/>
          </a:ln>
          <a:effectLst/>
          <a:extLst>
            <a:ext uri="{909E8E84-426E-40DD-AFC4-6F175D3DCCD1}">
              <a14:hiddenFill xmlns:a14="http://schemas.microsoft.com/office/drawing/2010/main">
                <a:solidFill>
                  <a:srgbClr val="FFFFFF"/>
                </a:solidFill>
              </a14:hiddenFill>
            </a:ext>
          </a:extLst>
        </p:spPr>
      </p:sp>
      <p:sp>
        <p:nvSpPr>
          <p:cNvPr id="23555" name="Заметки 2"/>
          <p:cNvSpPr>
            <a:spLocks noGrp="1"/>
          </p:cNvSpPr>
          <p:nvPr>
            <p:ph type="body" idx="1"/>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compatLnSpc="1">
            <a:prstTxWarp prst="textNoShape">
              <a:avLst/>
            </a:prstTxWarp>
          </a:bodyPr>
          <a:lstStyle/>
          <a:p>
            <a:endParaRPr lang="ru-RU" altLang="ru-RU">
              <a:effectLst/>
            </a:endParaRPr>
          </a:p>
        </p:txBody>
      </p:sp>
      <p:sp>
        <p:nvSpPr>
          <p:cNvPr id="23556" name="Номер слайда 3"/>
          <p:cNvSpPr>
            <a:spLocks noGrp="1"/>
          </p:cNvSpPr>
          <p:nvPr>
            <p:ph type="sldNum" sz="quarter" idx="5"/>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effectLst/>
                <a:latin typeface="Arial" panose="020B0604020202020204" pitchFamily="34" charset="0"/>
                <a:cs typeface="Arial" panose="020B0604020202020204" pitchFamily="34" charset="0"/>
              </a:defRPr>
            </a:lvl1pPr>
            <a:lvl2pPr marL="742950" indent="-285750">
              <a:defRPr>
                <a:solidFill>
                  <a:schemeClr val="tx1"/>
                </a:solidFill>
                <a:effectLst/>
                <a:latin typeface="Arial" panose="020B0604020202020204" pitchFamily="34" charset="0"/>
                <a:cs typeface="Arial" panose="020B0604020202020204" pitchFamily="34" charset="0"/>
              </a:defRPr>
            </a:lvl2pPr>
            <a:lvl3pPr marL="1143000" indent="-228600">
              <a:defRPr>
                <a:solidFill>
                  <a:schemeClr val="tx1"/>
                </a:solidFill>
                <a:effectLst/>
                <a:latin typeface="Arial" panose="020B0604020202020204" pitchFamily="34" charset="0"/>
                <a:cs typeface="Arial" panose="020B0604020202020204" pitchFamily="34" charset="0"/>
              </a:defRPr>
            </a:lvl3pPr>
            <a:lvl4pPr marL="1600200" indent="-228600">
              <a:defRPr>
                <a:solidFill>
                  <a:schemeClr val="tx1"/>
                </a:solidFill>
                <a:effectLst/>
                <a:latin typeface="Arial" panose="020B0604020202020204" pitchFamily="34" charset="0"/>
                <a:cs typeface="Arial" panose="020B0604020202020204" pitchFamily="34" charset="0"/>
              </a:defRPr>
            </a:lvl4pPr>
            <a:lvl5pPr marL="2057400" indent="-22860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fld id="{73300E72-D3E9-4066-ABD1-53E5B5E7233C}" type="slidenum">
              <a:rPr lang="ru-RU" altLang="ru-RU">
                <a:effectLst/>
                <a:latin typeface="Calibri" panose="020F0502020204030204" pitchFamily="34" charset="0"/>
              </a:rPr>
              <a:t>7</a:t>
            </a:fld>
            <a:endParaRPr lang="ru-RU" altLang="ru-RU">
              <a:effectLst/>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4578" name="Образ слайда 1"/>
          <p:cNvSpPr>
            <a:spLocks noGrp="1" noRot="1" noChangeAspect="1" noTextEdit="1"/>
          </p:cNvSpPr>
          <p:nvPr>
            <p:ph type="sldImg"/>
          </p:nvPr>
        </p:nvSpPr>
        <p:spPr>
          <a:noFill/>
          <a:ln>
            <a:solidFill>
              <a:srgbClr val="000000"/>
            </a:solidFill>
            <a:miter lim="800000"/>
          </a:ln>
          <a:effectLst/>
          <a:extLst>
            <a:ext uri="{909E8E84-426E-40DD-AFC4-6F175D3DCCD1}">
              <a14:hiddenFill xmlns:a14="http://schemas.microsoft.com/office/drawing/2010/main">
                <a:solidFill>
                  <a:srgbClr val="FFFFFF"/>
                </a:solidFill>
              </a14:hiddenFill>
            </a:ext>
          </a:extLst>
        </p:spPr>
      </p:sp>
      <p:sp>
        <p:nvSpPr>
          <p:cNvPr id="24579" name="Заметки 2"/>
          <p:cNvSpPr>
            <a:spLocks noGrp="1"/>
          </p:cNvSpPr>
          <p:nvPr>
            <p:ph type="body" idx="1"/>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compatLnSpc="1">
            <a:prstTxWarp prst="textNoShape">
              <a:avLst/>
            </a:prstTxWarp>
          </a:bodyPr>
          <a:lstStyle/>
          <a:p>
            <a:endParaRPr lang="ru-RU" altLang="ru-RU">
              <a:effectLst/>
            </a:endParaRPr>
          </a:p>
        </p:txBody>
      </p:sp>
      <p:sp>
        <p:nvSpPr>
          <p:cNvPr id="24580" name="Номер слайда 3"/>
          <p:cNvSpPr>
            <a:spLocks noGrp="1"/>
          </p:cNvSpPr>
          <p:nvPr>
            <p:ph type="sldNum" sz="quarter" idx="5"/>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effectLst/>
                <a:latin typeface="Arial" panose="020B0604020202020204" pitchFamily="34" charset="0"/>
                <a:cs typeface="Arial" panose="020B0604020202020204" pitchFamily="34" charset="0"/>
              </a:defRPr>
            </a:lvl1pPr>
            <a:lvl2pPr marL="742950" indent="-285750">
              <a:defRPr>
                <a:solidFill>
                  <a:schemeClr val="tx1"/>
                </a:solidFill>
                <a:effectLst/>
                <a:latin typeface="Arial" panose="020B0604020202020204" pitchFamily="34" charset="0"/>
                <a:cs typeface="Arial" panose="020B0604020202020204" pitchFamily="34" charset="0"/>
              </a:defRPr>
            </a:lvl2pPr>
            <a:lvl3pPr marL="1143000" indent="-228600">
              <a:defRPr>
                <a:solidFill>
                  <a:schemeClr val="tx1"/>
                </a:solidFill>
                <a:effectLst/>
                <a:latin typeface="Arial" panose="020B0604020202020204" pitchFamily="34" charset="0"/>
                <a:cs typeface="Arial" panose="020B0604020202020204" pitchFamily="34" charset="0"/>
              </a:defRPr>
            </a:lvl3pPr>
            <a:lvl4pPr marL="1600200" indent="-228600">
              <a:defRPr>
                <a:solidFill>
                  <a:schemeClr val="tx1"/>
                </a:solidFill>
                <a:effectLst/>
                <a:latin typeface="Arial" panose="020B0604020202020204" pitchFamily="34" charset="0"/>
                <a:cs typeface="Arial" panose="020B0604020202020204" pitchFamily="34" charset="0"/>
              </a:defRPr>
            </a:lvl4pPr>
            <a:lvl5pPr marL="2057400" indent="-22860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fld id="{B251F45A-BFBD-47DF-8061-8E4A3DCDF595}" type="slidenum">
              <a:rPr lang="ru-RU" altLang="ru-RU">
                <a:effectLst/>
                <a:latin typeface="Calibri" panose="020F0502020204030204" pitchFamily="34" charset="0"/>
              </a:rPr>
              <a:t>8</a:t>
            </a:fld>
            <a:endParaRPr lang="ru-RU" altLang="ru-RU">
              <a:effectLst/>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a:effectLst/>
      </p:grpSpPr>
      <p:sp>
        <p:nvSpPr>
          <p:cNvPr id="2" name="Заголовок 1"/>
          <p:cNvSpPr>
            <a:spLocks noGrp="1"/>
          </p:cNvSpPr>
          <p:nvPr>
            <p:ph type="ctrTitle"/>
          </p:nvPr>
        </p:nvSpPr>
        <p:spPr>
          <a:xfrm>
            <a:off x="685800" y="2130425"/>
            <a:ext cx="7772400" cy="1470025"/>
          </a:xfrm>
          <a:effectLst/>
        </p:spPr>
        <p:txBody>
          <a:bodyPr/>
          <a:lstStyle/>
          <a:p>
            <a:r>
              <a:rPr lang="ru-RU" smtClean="0">
                <a:effectLst/>
              </a:rPr>
              <a:t>Образец заголовка</a:t>
            </a:r>
            <a:endParaRPr lang="ru-RU">
              <a:effectLst/>
            </a:endParaRPr>
          </a:p>
        </p:txBody>
      </p:sp>
      <p:sp>
        <p:nvSpPr>
          <p:cNvPr id="3" name="Подзаголовок 2"/>
          <p:cNvSpPr>
            <a:spLocks noGrp="1"/>
          </p:cNvSpPr>
          <p:nvPr>
            <p:ph type="subTitle" idx="1"/>
          </p:nvPr>
        </p:nvSpPr>
        <p:spPr>
          <a:xfrm>
            <a:off x="1371600" y="3886200"/>
            <a:ext cx="6400800" cy="1752600"/>
          </a:xfrm>
          <a:effectLst/>
        </p:spPr>
        <p:txBody>
          <a:bodyPr/>
          <a:lstStyle>
            <a:lvl1pPr marL="0" indent="0" algn="ctr">
              <a:buNone/>
              <a:defRPr>
                <a:solidFill>
                  <a:schemeClr val="tx1">
                    <a:tint val="75000"/>
                  </a:schemeClr>
                </a:solidFill>
                <a:effectLst/>
              </a:defRPr>
            </a:lvl1pPr>
            <a:lvl2pPr marL="457200" indent="0" algn="ctr">
              <a:buNone/>
              <a:defRPr>
                <a:solidFill>
                  <a:schemeClr val="tx1">
                    <a:tint val="75000"/>
                  </a:schemeClr>
                </a:solidFill>
                <a:effectLst/>
              </a:defRPr>
            </a:lvl2pPr>
            <a:lvl3pPr marL="914400" indent="0" algn="ctr">
              <a:buNone/>
              <a:defRPr>
                <a:solidFill>
                  <a:schemeClr val="tx1">
                    <a:tint val="75000"/>
                  </a:schemeClr>
                </a:solidFill>
                <a:effectLst/>
              </a:defRPr>
            </a:lvl3pPr>
            <a:lvl4pPr marL="1371600" indent="0" algn="ctr">
              <a:buNone/>
              <a:defRPr>
                <a:solidFill>
                  <a:schemeClr val="tx1">
                    <a:tint val="75000"/>
                  </a:schemeClr>
                </a:solidFill>
                <a:effectLst/>
              </a:defRPr>
            </a:lvl4pPr>
            <a:lvl5pPr marL="1828800" indent="0" algn="ctr">
              <a:buNone/>
              <a:defRPr>
                <a:solidFill>
                  <a:schemeClr val="tx1">
                    <a:tint val="75000"/>
                  </a:schemeClr>
                </a:solidFill>
                <a:effectLst/>
              </a:defRPr>
            </a:lvl5pPr>
            <a:lvl6pPr marL="2286000" indent="0" algn="ctr">
              <a:buNone/>
              <a:defRPr>
                <a:solidFill>
                  <a:schemeClr val="tx1">
                    <a:tint val="75000"/>
                  </a:schemeClr>
                </a:solidFill>
                <a:effectLst/>
              </a:defRPr>
            </a:lvl6pPr>
            <a:lvl7pPr marL="2743200" indent="0" algn="ctr">
              <a:buNone/>
              <a:defRPr>
                <a:solidFill>
                  <a:schemeClr val="tx1">
                    <a:tint val="75000"/>
                  </a:schemeClr>
                </a:solidFill>
                <a:effectLst/>
              </a:defRPr>
            </a:lvl7pPr>
            <a:lvl8pPr marL="3200400" indent="0" algn="ctr">
              <a:buNone/>
              <a:defRPr>
                <a:solidFill>
                  <a:schemeClr val="tx1">
                    <a:tint val="75000"/>
                  </a:schemeClr>
                </a:solidFill>
                <a:effectLst/>
              </a:defRPr>
            </a:lvl8pPr>
            <a:lvl9pPr marL="3657600" indent="0" algn="ctr">
              <a:buNone/>
              <a:defRPr>
                <a:solidFill>
                  <a:schemeClr val="tx1">
                    <a:tint val="75000"/>
                  </a:schemeClr>
                </a:solidFill>
                <a:effectLst/>
              </a:defRPr>
            </a:lvl9pPr>
          </a:lstStyle>
          <a:p>
            <a:r>
              <a:rPr lang="ru-RU" smtClean="0">
                <a:effectLst/>
              </a:rPr>
              <a:t>Образец подзаголовка</a:t>
            </a:r>
            <a:endParaRPr lang="ru-RU">
              <a:effectLst/>
            </a:endParaRPr>
          </a:p>
        </p:txBody>
      </p:sp>
      <p:sp>
        <p:nvSpPr>
          <p:cNvPr id="4" name="Дата 3"/>
          <p:cNvSpPr>
            <a:spLocks noGrp="1"/>
          </p:cNvSpPr>
          <p:nvPr>
            <p:ph type="dt" sz="half" idx="10"/>
          </p:nvPr>
        </p:nvSpPr>
        <p:spPr>
          <a:effectLst/>
        </p:spPr>
        <p:txBody>
          <a:bodyPr/>
          <a:lstStyle/>
          <a:p>
            <a:fld id="{D7F8F7CE-FB37-4C84-831B-E02909E66B8A}" type="datetimeFigureOut">
              <a:rPr lang="ru-RU" smtClean="0">
                <a:effectLst/>
              </a:rPr>
              <a:t>16.04.2019</a:t>
            </a:fld>
            <a:endParaRPr lang="ru-RU">
              <a:effectLst/>
            </a:endParaRPr>
          </a:p>
        </p:txBody>
      </p:sp>
      <p:sp>
        <p:nvSpPr>
          <p:cNvPr id="5" name="Нижний колонтитул 4"/>
          <p:cNvSpPr>
            <a:spLocks noGrp="1"/>
          </p:cNvSpPr>
          <p:nvPr>
            <p:ph type="ftr" sz="quarter" idx="11"/>
          </p:nvPr>
        </p:nvSpPr>
        <p:spPr>
          <a:effectLst/>
        </p:spPr>
        <p:txBody>
          <a:bodyPr/>
          <a:lstStyle/>
          <a:p>
            <a:endParaRPr lang="ru-RU">
              <a:effectLst/>
            </a:endParaRPr>
          </a:p>
        </p:txBody>
      </p:sp>
      <p:sp>
        <p:nvSpPr>
          <p:cNvPr id="6" name="Номер слайда 5"/>
          <p:cNvSpPr>
            <a:spLocks noGrp="1"/>
          </p:cNvSpPr>
          <p:nvPr>
            <p:ph type="sldNum" sz="quarter" idx="12"/>
          </p:nvPr>
        </p:nvSpPr>
        <p:spPr>
          <a:effectLst/>
        </p:spPr>
        <p:txBody>
          <a:bodyPr/>
          <a:lstStyle/>
          <a:p>
            <a:fld id="{85F3C217-1191-4623-9098-22869E3CE326}" type="slidenum">
              <a:rPr lang="ru-RU" smtClean="0">
                <a:effectLst/>
              </a:rPr>
              <a:t>‹#›</a:t>
            </a:fld>
            <a:endParaRPr lang="ru-RU">
              <a:effectLst/>
            </a:endParaRPr>
          </a:p>
        </p:txBody>
      </p:sp>
    </p:spTree>
    <p:extLst>
      <p:ext uri="{BB962C8B-B14F-4D97-AF65-F5344CB8AC3E}">
        <p14:creationId xmlns:p14="http://schemas.microsoft.com/office/powerpoint/2010/main" val="130244492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smtClean="0">
                <a:effectLst/>
              </a:rPr>
              <a:t>Образец заголовка</a:t>
            </a:r>
            <a:endParaRPr lang="ru-RU">
              <a:effectLst/>
            </a:endParaRPr>
          </a:p>
        </p:txBody>
      </p:sp>
      <p:sp>
        <p:nvSpPr>
          <p:cNvPr id="3" name="Вертикальный текст 2"/>
          <p:cNvSpPr>
            <a:spLocks noGrp="1"/>
          </p:cNvSpPr>
          <p:nvPr>
            <p:ph type="body" orient="vert" idx="1"/>
          </p:nvPr>
        </p:nvSpPr>
        <p:spPr>
          <a:effectLst/>
        </p:spPr>
        <p:txBody>
          <a:bodyPr vert="eaVert"/>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4" name="Дата 3"/>
          <p:cNvSpPr>
            <a:spLocks noGrp="1"/>
          </p:cNvSpPr>
          <p:nvPr>
            <p:ph type="dt" sz="half" idx="10"/>
          </p:nvPr>
        </p:nvSpPr>
        <p:spPr>
          <a:effectLst/>
        </p:spPr>
        <p:txBody>
          <a:bodyPr/>
          <a:lstStyle/>
          <a:p>
            <a:fld id="{D7F8F7CE-FB37-4C84-831B-E02909E66B8A}" type="datetimeFigureOut">
              <a:rPr lang="ru-RU" smtClean="0">
                <a:effectLst/>
              </a:rPr>
              <a:t>16.04.2019</a:t>
            </a:fld>
            <a:endParaRPr lang="ru-RU">
              <a:effectLst/>
            </a:endParaRPr>
          </a:p>
        </p:txBody>
      </p:sp>
      <p:sp>
        <p:nvSpPr>
          <p:cNvPr id="5" name="Нижний колонтитул 4"/>
          <p:cNvSpPr>
            <a:spLocks noGrp="1"/>
          </p:cNvSpPr>
          <p:nvPr>
            <p:ph type="ftr" sz="quarter" idx="11"/>
          </p:nvPr>
        </p:nvSpPr>
        <p:spPr>
          <a:effectLst/>
        </p:spPr>
        <p:txBody>
          <a:bodyPr/>
          <a:lstStyle/>
          <a:p>
            <a:endParaRPr lang="ru-RU">
              <a:effectLst/>
            </a:endParaRPr>
          </a:p>
        </p:txBody>
      </p:sp>
      <p:sp>
        <p:nvSpPr>
          <p:cNvPr id="6" name="Номер слайда 5"/>
          <p:cNvSpPr>
            <a:spLocks noGrp="1"/>
          </p:cNvSpPr>
          <p:nvPr>
            <p:ph type="sldNum" sz="quarter" idx="12"/>
          </p:nvPr>
        </p:nvSpPr>
        <p:spPr>
          <a:effectLst/>
        </p:spPr>
        <p:txBody>
          <a:bodyPr/>
          <a:lstStyle/>
          <a:p>
            <a:fld id="{85F3C217-1191-4623-9098-22869E3CE326}" type="slidenum">
              <a:rPr lang="ru-RU" smtClean="0">
                <a:effectLst/>
              </a:rPr>
              <a:t>‹#›</a:t>
            </a:fld>
            <a:endParaRPr lang="ru-RU">
              <a:effectLst/>
            </a:endParaRPr>
          </a:p>
        </p:txBody>
      </p:sp>
    </p:spTree>
    <p:extLst>
      <p:ext uri="{BB962C8B-B14F-4D97-AF65-F5344CB8AC3E}">
        <p14:creationId xmlns:p14="http://schemas.microsoft.com/office/powerpoint/2010/main" val="166307397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a:effectLst/>
      </p:grpSpPr>
      <p:sp>
        <p:nvSpPr>
          <p:cNvPr id="2" name="Вертикальный заголовок 1"/>
          <p:cNvSpPr>
            <a:spLocks noGrp="1"/>
          </p:cNvSpPr>
          <p:nvPr>
            <p:ph type="title" orient="vert"/>
          </p:nvPr>
        </p:nvSpPr>
        <p:spPr>
          <a:xfrm>
            <a:off x="6629400" y="274638"/>
            <a:ext cx="2057400" cy="5851525"/>
          </a:xfrm>
          <a:effectLst/>
        </p:spPr>
        <p:txBody>
          <a:bodyPr vert="eaVert"/>
          <a:lstStyle/>
          <a:p>
            <a:r>
              <a:rPr lang="ru-RU" smtClean="0">
                <a:effectLst/>
              </a:rPr>
              <a:t>Образец заголовка</a:t>
            </a:r>
            <a:endParaRPr lang="ru-RU">
              <a:effectLst/>
            </a:endParaRPr>
          </a:p>
        </p:txBody>
      </p:sp>
      <p:sp>
        <p:nvSpPr>
          <p:cNvPr id="3" name="Вертикальный текст 2"/>
          <p:cNvSpPr>
            <a:spLocks noGrp="1"/>
          </p:cNvSpPr>
          <p:nvPr>
            <p:ph type="body" orient="vert" idx="1"/>
          </p:nvPr>
        </p:nvSpPr>
        <p:spPr>
          <a:xfrm>
            <a:off x="457200" y="274638"/>
            <a:ext cx="6019800" cy="5851525"/>
          </a:xfrm>
          <a:effectLst/>
        </p:spPr>
        <p:txBody>
          <a:bodyPr vert="eaVert"/>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4" name="Дата 3"/>
          <p:cNvSpPr>
            <a:spLocks noGrp="1"/>
          </p:cNvSpPr>
          <p:nvPr>
            <p:ph type="dt" sz="half" idx="10"/>
          </p:nvPr>
        </p:nvSpPr>
        <p:spPr>
          <a:effectLst/>
        </p:spPr>
        <p:txBody>
          <a:bodyPr/>
          <a:lstStyle/>
          <a:p>
            <a:fld id="{D7F8F7CE-FB37-4C84-831B-E02909E66B8A}" type="datetimeFigureOut">
              <a:rPr lang="ru-RU" smtClean="0">
                <a:effectLst/>
              </a:rPr>
              <a:t>16.04.2019</a:t>
            </a:fld>
            <a:endParaRPr lang="ru-RU">
              <a:effectLst/>
            </a:endParaRPr>
          </a:p>
        </p:txBody>
      </p:sp>
      <p:sp>
        <p:nvSpPr>
          <p:cNvPr id="5" name="Нижний колонтитул 4"/>
          <p:cNvSpPr>
            <a:spLocks noGrp="1"/>
          </p:cNvSpPr>
          <p:nvPr>
            <p:ph type="ftr" sz="quarter" idx="11"/>
          </p:nvPr>
        </p:nvSpPr>
        <p:spPr>
          <a:effectLst/>
        </p:spPr>
        <p:txBody>
          <a:bodyPr/>
          <a:lstStyle/>
          <a:p>
            <a:endParaRPr lang="ru-RU">
              <a:effectLst/>
            </a:endParaRPr>
          </a:p>
        </p:txBody>
      </p:sp>
      <p:sp>
        <p:nvSpPr>
          <p:cNvPr id="6" name="Номер слайда 5"/>
          <p:cNvSpPr>
            <a:spLocks noGrp="1"/>
          </p:cNvSpPr>
          <p:nvPr>
            <p:ph type="sldNum" sz="quarter" idx="12"/>
          </p:nvPr>
        </p:nvSpPr>
        <p:spPr>
          <a:effectLst/>
        </p:spPr>
        <p:txBody>
          <a:bodyPr/>
          <a:lstStyle/>
          <a:p>
            <a:fld id="{85F3C217-1191-4623-9098-22869E3CE326}" type="slidenum">
              <a:rPr lang="ru-RU" smtClean="0">
                <a:effectLst/>
              </a:rPr>
              <a:t>‹#›</a:t>
            </a:fld>
            <a:endParaRPr lang="ru-RU">
              <a:effectLst/>
            </a:endParaRPr>
          </a:p>
        </p:txBody>
      </p:sp>
    </p:spTree>
    <p:extLst>
      <p:ext uri="{BB962C8B-B14F-4D97-AF65-F5344CB8AC3E}">
        <p14:creationId xmlns:p14="http://schemas.microsoft.com/office/powerpoint/2010/main" val="258730259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smtClean="0">
                <a:effectLst/>
              </a:rPr>
              <a:t>Образец заголовка</a:t>
            </a:r>
            <a:endParaRPr lang="ru-RU">
              <a:effectLst/>
            </a:endParaRPr>
          </a:p>
        </p:txBody>
      </p:sp>
      <p:sp>
        <p:nvSpPr>
          <p:cNvPr id="3" name="Объект 2"/>
          <p:cNvSpPr>
            <a:spLocks noGrp="1"/>
          </p:cNvSpPr>
          <p:nvPr>
            <p:ph idx="1"/>
          </p:nvPr>
        </p:nvSpPr>
        <p:spPr>
          <a:effectLst/>
        </p:spPr>
        <p:txBody>
          <a:bodyPr/>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4" name="Дата 3"/>
          <p:cNvSpPr>
            <a:spLocks noGrp="1"/>
          </p:cNvSpPr>
          <p:nvPr>
            <p:ph type="dt" sz="half" idx="10"/>
          </p:nvPr>
        </p:nvSpPr>
        <p:spPr>
          <a:effectLst/>
        </p:spPr>
        <p:txBody>
          <a:bodyPr/>
          <a:lstStyle/>
          <a:p>
            <a:fld id="{D7F8F7CE-FB37-4C84-831B-E02909E66B8A}" type="datetimeFigureOut">
              <a:rPr lang="ru-RU" smtClean="0">
                <a:effectLst/>
              </a:rPr>
              <a:t>16.04.2019</a:t>
            </a:fld>
            <a:endParaRPr lang="ru-RU">
              <a:effectLst/>
            </a:endParaRPr>
          </a:p>
        </p:txBody>
      </p:sp>
      <p:sp>
        <p:nvSpPr>
          <p:cNvPr id="5" name="Нижний колонтитул 4"/>
          <p:cNvSpPr>
            <a:spLocks noGrp="1"/>
          </p:cNvSpPr>
          <p:nvPr>
            <p:ph type="ftr" sz="quarter" idx="11"/>
          </p:nvPr>
        </p:nvSpPr>
        <p:spPr>
          <a:effectLst/>
        </p:spPr>
        <p:txBody>
          <a:bodyPr/>
          <a:lstStyle/>
          <a:p>
            <a:endParaRPr lang="ru-RU">
              <a:effectLst/>
            </a:endParaRPr>
          </a:p>
        </p:txBody>
      </p:sp>
      <p:sp>
        <p:nvSpPr>
          <p:cNvPr id="6" name="Номер слайда 5"/>
          <p:cNvSpPr>
            <a:spLocks noGrp="1"/>
          </p:cNvSpPr>
          <p:nvPr>
            <p:ph type="sldNum" sz="quarter" idx="12"/>
          </p:nvPr>
        </p:nvSpPr>
        <p:spPr>
          <a:effectLst/>
        </p:spPr>
        <p:txBody>
          <a:bodyPr/>
          <a:lstStyle/>
          <a:p>
            <a:fld id="{85F3C217-1191-4623-9098-22869E3CE326}" type="slidenum">
              <a:rPr lang="ru-RU" smtClean="0">
                <a:effectLst/>
              </a:rPr>
              <a:t>‹#›</a:t>
            </a:fld>
            <a:endParaRPr lang="ru-RU">
              <a:effectLst/>
            </a:endParaRPr>
          </a:p>
        </p:txBody>
      </p:sp>
    </p:spTree>
    <p:extLst>
      <p:ext uri="{BB962C8B-B14F-4D97-AF65-F5344CB8AC3E}">
        <p14:creationId xmlns:p14="http://schemas.microsoft.com/office/powerpoint/2010/main" val="402274261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722313" y="4406900"/>
            <a:ext cx="7772400" cy="1362075"/>
          </a:xfrm>
          <a:effectLst/>
        </p:spPr>
        <p:txBody>
          <a:bodyPr anchor="t"/>
          <a:lstStyle>
            <a:lvl1pPr algn="l">
              <a:defRPr sz="4000" b="1" cap="all">
                <a:effectLst/>
              </a:defRPr>
            </a:lvl1pPr>
          </a:lstStyle>
          <a:p>
            <a:r>
              <a:rPr lang="ru-RU" smtClean="0">
                <a:effectLst/>
              </a:rPr>
              <a:t>Образец заголовка</a:t>
            </a:r>
            <a:endParaRPr lang="ru-RU">
              <a:effectLst/>
            </a:endParaRPr>
          </a:p>
        </p:txBody>
      </p:sp>
      <p:sp>
        <p:nvSpPr>
          <p:cNvPr id="3" name="Текст 2"/>
          <p:cNvSpPr>
            <a:spLocks noGrp="1"/>
          </p:cNvSpPr>
          <p:nvPr>
            <p:ph type="body" idx="1"/>
          </p:nvPr>
        </p:nvSpPr>
        <p:spPr>
          <a:xfrm>
            <a:off x="722313" y="2906713"/>
            <a:ext cx="7772400" cy="1500187"/>
          </a:xfrm>
          <a:effectLst/>
        </p:spPr>
        <p:txBody>
          <a:bodyPr anchor="b"/>
          <a:lstStyle>
            <a:lvl1pPr marL="0" indent="0">
              <a:buNone/>
              <a:defRPr sz="2000">
                <a:solidFill>
                  <a:schemeClr val="tx1">
                    <a:tint val="75000"/>
                  </a:schemeClr>
                </a:solidFill>
                <a:effectLst/>
              </a:defRPr>
            </a:lvl1pPr>
            <a:lvl2pPr marL="457200" indent="0">
              <a:buNone/>
              <a:defRPr sz="1800">
                <a:solidFill>
                  <a:schemeClr val="tx1">
                    <a:tint val="75000"/>
                  </a:schemeClr>
                </a:solidFill>
                <a:effectLst/>
              </a:defRPr>
            </a:lvl2pPr>
            <a:lvl3pPr marL="914400" indent="0">
              <a:buNone/>
              <a:defRPr sz="1600">
                <a:solidFill>
                  <a:schemeClr val="tx1">
                    <a:tint val="75000"/>
                  </a:schemeClr>
                </a:solidFill>
                <a:effectLst/>
              </a:defRPr>
            </a:lvl3pPr>
            <a:lvl4pPr marL="1371600" indent="0">
              <a:buNone/>
              <a:defRPr sz="1400">
                <a:solidFill>
                  <a:schemeClr val="tx1">
                    <a:tint val="75000"/>
                  </a:schemeClr>
                </a:solidFill>
                <a:effectLst/>
              </a:defRPr>
            </a:lvl4pPr>
            <a:lvl5pPr marL="1828800" indent="0">
              <a:buNone/>
              <a:defRPr sz="1400">
                <a:solidFill>
                  <a:schemeClr val="tx1">
                    <a:tint val="75000"/>
                  </a:schemeClr>
                </a:solidFill>
                <a:effectLst/>
              </a:defRPr>
            </a:lvl5pPr>
            <a:lvl6pPr marL="2286000" indent="0">
              <a:buNone/>
              <a:defRPr sz="1400">
                <a:solidFill>
                  <a:schemeClr val="tx1">
                    <a:tint val="75000"/>
                  </a:schemeClr>
                </a:solidFill>
                <a:effectLst/>
              </a:defRPr>
            </a:lvl6pPr>
            <a:lvl7pPr marL="2743200" indent="0">
              <a:buNone/>
              <a:defRPr sz="1400">
                <a:solidFill>
                  <a:schemeClr val="tx1">
                    <a:tint val="75000"/>
                  </a:schemeClr>
                </a:solidFill>
                <a:effectLst/>
              </a:defRPr>
            </a:lvl7pPr>
            <a:lvl8pPr marL="3200400" indent="0">
              <a:buNone/>
              <a:defRPr sz="1400">
                <a:solidFill>
                  <a:schemeClr val="tx1">
                    <a:tint val="75000"/>
                  </a:schemeClr>
                </a:solidFill>
                <a:effectLst/>
              </a:defRPr>
            </a:lvl8pPr>
            <a:lvl9pPr marL="3657600" indent="0">
              <a:buNone/>
              <a:defRPr sz="1400">
                <a:solidFill>
                  <a:schemeClr val="tx1">
                    <a:tint val="75000"/>
                  </a:schemeClr>
                </a:solidFill>
                <a:effectLst/>
              </a:defRPr>
            </a:lvl9pPr>
          </a:lstStyle>
          <a:p>
            <a:pPr lvl="0"/>
            <a:r>
              <a:rPr lang="ru-RU" smtClean="0">
                <a:effectLst/>
              </a:rPr>
              <a:t>Образец текста</a:t>
            </a:r>
          </a:p>
        </p:txBody>
      </p:sp>
      <p:sp>
        <p:nvSpPr>
          <p:cNvPr id="4" name="Дата 3"/>
          <p:cNvSpPr>
            <a:spLocks noGrp="1"/>
          </p:cNvSpPr>
          <p:nvPr>
            <p:ph type="dt" sz="half" idx="10"/>
          </p:nvPr>
        </p:nvSpPr>
        <p:spPr>
          <a:effectLst/>
        </p:spPr>
        <p:txBody>
          <a:bodyPr/>
          <a:lstStyle/>
          <a:p>
            <a:fld id="{D7F8F7CE-FB37-4C84-831B-E02909E66B8A}" type="datetimeFigureOut">
              <a:rPr lang="ru-RU" smtClean="0">
                <a:effectLst/>
              </a:rPr>
              <a:t>16.04.2019</a:t>
            </a:fld>
            <a:endParaRPr lang="ru-RU">
              <a:effectLst/>
            </a:endParaRPr>
          </a:p>
        </p:txBody>
      </p:sp>
      <p:sp>
        <p:nvSpPr>
          <p:cNvPr id="5" name="Нижний колонтитул 4"/>
          <p:cNvSpPr>
            <a:spLocks noGrp="1"/>
          </p:cNvSpPr>
          <p:nvPr>
            <p:ph type="ftr" sz="quarter" idx="11"/>
          </p:nvPr>
        </p:nvSpPr>
        <p:spPr>
          <a:effectLst/>
        </p:spPr>
        <p:txBody>
          <a:bodyPr/>
          <a:lstStyle/>
          <a:p>
            <a:endParaRPr lang="ru-RU">
              <a:effectLst/>
            </a:endParaRPr>
          </a:p>
        </p:txBody>
      </p:sp>
      <p:sp>
        <p:nvSpPr>
          <p:cNvPr id="6" name="Номер слайда 5"/>
          <p:cNvSpPr>
            <a:spLocks noGrp="1"/>
          </p:cNvSpPr>
          <p:nvPr>
            <p:ph type="sldNum" sz="quarter" idx="12"/>
          </p:nvPr>
        </p:nvSpPr>
        <p:spPr>
          <a:effectLst/>
        </p:spPr>
        <p:txBody>
          <a:bodyPr/>
          <a:lstStyle/>
          <a:p>
            <a:fld id="{85F3C217-1191-4623-9098-22869E3CE326}" type="slidenum">
              <a:rPr lang="ru-RU" smtClean="0">
                <a:effectLst/>
              </a:rPr>
              <a:t>‹#›</a:t>
            </a:fld>
            <a:endParaRPr lang="ru-RU">
              <a:effectLst/>
            </a:endParaRPr>
          </a:p>
        </p:txBody>
      </p:sp>
    </p:spTree>
    <p:extLst>
      <p:ext uri="{BB962C8B-B14F-4D97-AF65-F5344CB8AC3E}">
        <p14:creationId xmlns:p14="http://schemas.microsoft.com/office/powerpoint/2010/main" val="291367735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smtClean="0">
                <a:effectLst/>
              </a:rPr>
              <a:t>Образец заголовка</a:t>
            </a:r>
            <a:endParaRPr lang="ru-RU">
              <a:effectLst/>
            </a:endParaRPr>
          </a:p>
        </p:txBody>
      </p:sp>
      <p:sp>
        <p:nvSpPr>
          <p:cNvPr id="3" name="Объект 2"/>
          <p:cNvSpPr>
            <a:spLocks noGrp="1"/>
          </p:cNvSpPr>
          <p:nvPr>
            <p:ph sz="half" idx="1"/>
          </p:nvPr>
        </p:nvSpPr>
        <p:spPr>
          <a:xfrm>
            <a:off x="457200" y="1600200"/>
            <a:ext cx="4038600" cy="4525963"/>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4" name="Объект 3"/>
          <p:cNvSpPr>
            <a:spLocks noGrp="1"/>
          </p:cNvSpPr>
          <p:nvPr>
            <p:ph sz="half" idx="2"/>
          </p:nvPr>
        </p:nvSpPr>
        <p:spPr>
          <a:xfrm>
            <a:off x="4648200" y="1600200"/>
            <a:ext cx="4038600" cy="4525963"/>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5" name="Дата 4"/>
          <p:cNvSpPr>
            <a:spLocks noGrp="1"/>
          </p:cNvSpPr>
          <p:nvPr>
            <p:ph type="dt" sz="half" idx="10"/>
          </p:nvPr>
        </p:nvSpPr>
        <p:spPr>
          <a:effectLst/>
        </p:spPr>
        <p:txBody>
          <a:bodyPr/>
          <a:lstStyle/>
          <a:p>
            <a:fld id="{D7F8F7CE-FB37-4C84-831B-E02909E66B8A}" type="datetimeFigureOut">
              <a:rPr lang="ru-RU" smtClean="0">
                <a:effectLst/>
              </a:rPr>
              <a:t>16.04.2019</a:t>
            </a:fld>
            <a:endParaRPr lang="ru-RU">
              <a:effectLst/>
            </a:endParaRPr>
          </a:p>
        </p:txBody>
      </p:sp>
      <p:sp>
        <p:nvSpPr>
          <p:cNvPr id="6" name="Нижний колонтитул 5"/>
          <p:cNvSpPr>
            <a:spLocks noGrp="1"/>
          </p:cNvSpPr>
          <p:nvPr>
            <p:ph type="ftr" sz="quarter" idx="11"/>
          </p:nvPr>
        </p:nvSpPr>
        <p:spPr>
          <a:effectLst/>
        </p:spPr>
        <p:txBody>
          <a:bodyPr/>
          <a:lstStyle/>
          <a:p>
            <a:endParaRPr lang="ru-RU">
              <a:effectLst/>
            </a:endParaRPr>
          </a:p>
        </p:txBody>
      </p:sp>
      <p:sp>
        <p:nvSpPr>
          <p:cNvPr id="7" name="Номер слайда 6"/>
          <p:cNvSpPr>
            <a:spLocks noGrp="1"/>
          </p:cNvSpPr>
          <p:nvPr>
            <p:ph type="sldNum" sz="quarter" idx="12"/>
          </p:nvPr>
        </p:nvSpPr>
        <p:spPr>
          <a:effectLst/>
        </p:spPr>
        <p:txBody>
          <a:bodyPr/>
          <a:lstStyle/>
          <a:p>
            <a:fld id="{85F3C217-1191-4623-9098-22869E3CE326}" type="slidenum">
              <a:rPr lang="ru-RU" smtClean="0">
                <a:effectLst/>
              </a:rPr>
              <a:t>‹#›</a:t>
            </a:fld>
            <a:endParaRPr lang="ru-RU">
              <a:effectLst/>
            </a:endParaRPr>
          </a:p>
        </p:txBody>
      </p:sp>
    </p:spTree>
    <p:extLst>
      <p:ext uri="{BB962C8B-B14F-4D97-AF65-F5344CB8AC3E}">
        <p14:creationId xmlns:p14="http://schemas.microsoft.com/office/powerpoint/2010/main" val="9519953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lvl1pPr>
              <a:defRPr>
                <a:effectLst/>
              </a:defRPr>
            </a:lvl1pPr>
          </a:lstStyle>
          <a:p>
            <a:r>
              <a:rPr lang="ru-RU" smtClean="0">
                <a:effectLst/>
              </a:rPr>
              <a:t>Образец заголовка</a:t>
            </a:r>
            <a:endParaRPr lang="ru-RU">
              <a:effectLst/>
            </a:endParaRPr>
          </a:p>
        </p:txBody>
      </p:sp>
      <p:sp>
        <p:nvSpPr>
          <p:cNvPr id="3" name="Текст 2"/>
          <p:cNvSpPr>
            <a:spLocks noGrp="1"/>
          </p:cNvSpPr>
          <p:nvPr>
            <p:ph type="body" idx="1"/>
          </p:nvPr>
        </p:nvSpPr>
        <p:spPr>
          <a:xfrm>
            <a:off x="457200" y="1535113"/>
            <a:ext cx="4040188" cy="639762"/>
          </a:xfrm>
          <a:effectLst/>
        </p:spPr>
        <p:txBody>
          <a:bodyPr anchor="b"/>
          <a:lstStyle>
            <a:lvl1pPr marL="0" indent="0">
              <a:buNone/>
              <a:defRPr sz="2400" b="1">
                <a:effectLst/>
              </a:defRPr>
            </a:lvl1pPr>
            <a:lvl2pPr marL="457200" indent="0">
              <a:buNone/>
              <a:defRPr sz="2000" b="1">
                <a:effectLst/>
              </a:defRPr>
            </a:lvl2pPr>
            <a:lvl3pPr marL="914400" indent="0">
              <a:buNone/>
              <a:defRPr sz="1800" b="1">
                <a:effectLst/>
              </a:defRPr>
            </a:lvl3pPr>
            <a:lvl4pPr marL="1371600" indent="0">
              <a:buNone/>
              <a:defRPr sz="1600" b="1">
                <a:effectLst/>
              </a:defRPr>
            </a:lvl4pPr>
            <a:lvl5pPr marL="1828800" indent="0">
              <a:buNone/>
              <a:defRPr sz="1600" b="1">
                <a:effectLst/>
              </a:defRPr>
            </a:lvl5pPr>
            <a:lvl6pPr marL="2286000" indent="0">
              <a:buNone/>
              <a:defRPr sz="1600" b="1">
                <a:effectLst/>
              </a:defRPr>
            </a:lvl6pPr>
            <a:lvl7pPr marL="2743200" indent="0">
              <a:buNone/>
              <a:defRPr sz="1600" b="1">
                <a:effectLst/>
              </a:defRPr>
            </a:lvl7pPr>
            <a:lvl8pPr marL="3200400" indent="0">
              <a:buNone/>
              <a:defRPr sz="1600" b="1">
                <a:effectLst/>
              </a:defRPr>
            </a:lvl8pPr>
            <a:lvl9pPr marL="3657600" indent="0">
              <a:buNone/>
              <a:defRPr sz="1600" b="1">
                <a:effectLst/>
              </a:defRPr>
            </a:lvl9pPr>
          </a:lstStyle>
          <a:p>
            <a:pPr lvl="0"/>
            <a:r>
              <a:rPr lang="ru-RU" smtClean="0">
                <a:effectLst/>
              </a:rPr>
              <a:t>Образец текста</a:t>
            </a:r>
          </a:p>
        </p:txBody>
      </p:sp>
      <p:sp>
        <p:nvSpPr>
          <p:cNvPr id="4" name="Объект 3"/>
          <p:cNvSpPr>
            <a:spLocks noGrp="1"/>
          </p:cNvSpPr>
          <p:nvPr>
            <p:ph sz="half" idx="2"/>
          </p:nvPr>
        </p:nvSpPr>
        <p:spPr>
          <a:xfrm>
            <a:off x="457200" y="2174875"/>
            <a:ext cx="4040188" cy="3951288"/>
          </a:xfrm>
          <a:effectLst/>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5" name="Текст 4"/>
          <p:cNvSpPr>
            <a:spLocks noGrp="1"/>
          </p:cNvSpPr>
          <p:nvPr>
            <p:ph type="body" sz="quarter" idx="3"/>
          </p:nvPr>
        </p:nvSpPr>
        <p:spPr>
          <a:xfrm>
            <a:off x="4645025" y="1535113"/>
            <a:ext cx="4041775" cy="639762"/>
          </a:xfrm>
          <a:effectLst/>
        </p:spPr>
        <p:txBody>
          <a:bodyPr anchor="b"/>
          <a:lstStyle>
            <a:lvl1pPr marL="0" indent="0">
              <a:buNone/>
              <a:defRPr sz="2400" b="1">
                <a:effectLst/>
              </a:defRPr>
            </a:lvl1pPr>
            <a:lvl2pPr marL="457200" indent="0">
              <a:buNone/>
              <a:defRPr sz="2000" b="1">
                <a:effectLst/>
              </a:defRPr>
            </a:lvl2pPr>
            <a:lvl3pPr marL="914400" indent="0">
              <a:buNone/>
              <a:defRPr sz="1800" b="1">
                <a:effectLst/>
              </a:defRPr>
            </a:lvl3pPr>
            <a:lvl4pPr marL="1371600" indent="0">
              <a:buNone/>
              <a:defRPr sz="1600" b="1">
                <a:effectLst/>
              </a:defRPr>
            </a:lvl4pPr>
            <a:lvl5pPr marL="1828800" indent="0">
              <a:buNone/>
              <a:defRPr sz="1600" b="1">
                <a:effectLst/>
              </a:defRPr>
            </a:lvl5pPr>
            <a:lvl6pPr marL="2286000" indent="0">
              <a:buNone/>
              <a:defRPr sz="1600" b="1">
                <a:effectLst/>
              </a:defRPr>
            </a:lvl6pPr>
            <a:lvl7pPr marL="2743200" indent="0">
              <a:buNone/>
              <a:defRPr sz="1600" b="1">
                <a:effectLst/>
              </a:defRPr>
            </a:lvl7pPr>
            <a:lvl8pPr marL="3200400" indent="0">
              <a:buNone/>
              <a:defRPr sz="1600" b="1">
                <a:effectLst/>
              </a:defRPr>
            </a:lvl8pPr>
            <a:lvl9pPr marL="3657600" indent="0">
              <a:buNone/>
              <a:defRPr sz="1600" b="1">
                <a:effectLst/>
              </a:defRPr>
            </a:lvl9pPr>
          </a:lstStyle>
          <a:p>
            <a:pPr lvl="0"/>
            <a:r>
              <a:rPr lang="ru-RU" smtClean="0">
                <a:effectLst/>
              </a:rPr>
              <a:t>Образец текста</a:t>
            </a:r>
          </a:p>
        </p:txBody>
      </p:sp>
      <p:sp>
        <p:nvSpPr>
          <p:cNvPr id="6" name="Объект 5"/>
          <p:cNvSpPr>
            <a:spLocks noGrp="1"/>
          </p:cNvSpPr>
          <p:nvPr>
            <p:ph sz="quarter" idx="4"/>
          </p:nvPr>
        </p:nvSpPr>
        <p:spPr>
          <a:xfrm>
            <a:off x="4645025" y="2174875"/>
            <a:ext cx="4041775" cy="3951288"/>
          </a:xfrm>
          <a:effectLst/>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7" name="Дата 6"/>
          <p:cNvSpPr>
            <a:spLocks noGrp="1"/>
          </p:cNvSpPr>
          <p:nvPr>
            <p:ph type="dt" sz="half" idx="10"/>
          </p:nvPr>
        </p:nvSpPr>
        <p:spPr>
          <a:effectLst/>
        </p:spPr>
        <p:txBody>
          <a:bodyPr/>
          <a:lstStyle/>
          <a:p>
            <a:fld id="{D7F8F7CE-FB37-4C84-831B-E02909E66B8A}" type="datetimeFigureOut">
              <a:rPr lang="ru-RU" smtClean="0">
                <a:effectLst/>
              </a:rPr>
              <a:t>16.04.2019</a:t>
            </a:fld>
            <a:endParaRPr lang="ru-RU">
              <a:effectLst/>
            </a:endParaRPr>
          </a:p>
        </p:txBody>
      </p:sp>
      <p:sp>
        <p:nvSpPr>
          <p:cNvPr id="8" name="Нижний колонтитул 7"/>
          <p:cNvSpPr>
            <a:spLocks noGrp="1"/>
          </p:cNvSpPr>
          <p:nvPr>
            <p:ph type="ftr" sz="quarter" idx="11"/>
          </p:nvPr>
        </p:nvSpPr>
        <p:spPr>
          <a:effectLst/>
        </p:spPr>
        <p:txBody>
          <a:bodyPr/>
          <a:lstStyle/>
          <a:p>
            <a:endParaRPr lang="ru-RU">
              <a:effectLst/>
            </a:endParaRPr>
          </a:p>
        </p:txBody>
      </p:sp>
      <p:sp>
        <p:nvSpPr>
          <p:cNvPr id="9" name="Номер слайда 8"/>
          <p:cNvSpPr>
            <a:spLocks noGrp="1"/>
          </p:cNvSpPr>
          <p:nvPr>
            <p:ph type="sldNum" sz="quarter" idx="12"/>
          </p:nvPr>
        </p:nvSpPr>
        <p:spPr>
          <a:effectLst/>
        </p:spPr>
        <p:txBody>
          <a:bodyPr/>
          <a:lstStyle/>
          <a:p>
            <a:fld id="{85F3C217-1191-4623-9098-22869E3CE326}" type="slidenum">
              <a:rPr lang="ru-RU" smtClean="0">
                <a:effectLst/>
              </a:rPr>
              <a:t>‹#›</a:t>
            </a:fld>
            <a:endParaRPr lang="ru-RU">
              <a:effectLst/>
            </a:endParaRPr>
          </a:p>
        </p:txBody>
      </p:sp>
    </p:spTree>
    <p:extLst>
      <p:ext uri="{BB962C8B-B14F-4D97-AF65-F5344CB8AC3E}">
        <p14:creationId xmlns:p14="http://schemas.microsoft.com/office/powerpoint/2010/main" val="39319699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smtClean="0">
                <a:effectLst/>
              </a:rPr>
              <a:t>Образец заголовка</a:t>
            </a:r>
            <a:endParaRPr lang="ru-RU">
              <a:effectLst/>
            </a:endParaRPr>
          </a:p>
        </p:txBody>
      </p:sp>
      <p:sp>
        <p:nvSpPr>
          <p:cNvPr id="3" name="Дата 2"/>
          <p:cNvSpPr>
            <a:spLocks noGrp="1"/>
          </p:cNvSpPr>
          <p:nvPr>
            <p:ph type="dt" sz="half" idx="10"/>
          </p:nvPr>
        </p:nvSpPr>
        <p:spPr>
          <a:effectLst/>
        </p:spPr>
        <p:txBody>
          <a:bodyPr/>
          <a:lstStyle/>
          <a:p>
            <a:fld id="{D7F8F7CE-FB37-4C84-831B-E02909E66B8A}" type="datetimeFigureOut">
              <a:rPr lang="ru-RU" smtClean="0">
                <a:effectLst/>
              </a:rPr>
              <a:t>16.04.2019</a:t>
            </a:fld>
            <a:endParaRPr lang="ru-RU">
              <a:effectLst/>
            </a:endParaRPr>
          </a:p>
        </p:txBody>
      </p:sp>
      <p:sp>
        <p:nvSpPr>
          <p:cNvPr id="4" name="Нижний колонтитул 3"/>
          <p:cNvSpPr>
            <a:spLocks noGrp="1"/>
          </p:cNvSpPr>
          <p:nvPr>
            <p:ph type="ftr" sz="quarter" idx="11"/>
          </p:nvPr>
        </p:nvSpPr>
        <p:spPr>
          <a:effectLst/>
        </p:spPr>
        <p:txBody>
          <a:bodyPr/>
          <a:lstStyle/>
          <a:p>
            <a:endParaRPr lang="ru-RU">
              <a:effectLst/>
            </a:endParaRPr>
          </a:p>
        </p:txBody>
      </p:sp>
      <p:sp>
        <p:nvSpPr>
          <p:cNvPr id="5" name="Номер слайда 4"/>
          <p:cNvSpPr>
            <a:spLocks noGrp="1"/>
          </p:cNvSpPr>
          <p:nvPr>
            <p:ph type="sldNum" sz="quarter" idx="12"/>
          </p:nvPr>
        </p:nvSpPr>
        <p:spPr>
          <a:effectLst/>
        </p:spPr>
        <p:txBody>
          <a:bodyPr/>
          <a:lstStyle/>
          <a:p>
            <a:fld id="{85F3C217-1191-4623-9098-22869E3CE326}" type="slidenum">
              <a:rPr lang="ru-RU" smtClean="0">
                <a:effectLst/>
              </a:rPr>
              <a:t>‹#›</a:t>
            </a:fld>
            <a:endParaRPr lang="ru-RU">
              <a:effectLst/>
            </a:endParaRPr>
          </a:p>
        </p:txBody>
      </p:sp>
    </p:spTree>
    <p:extLst>
      <p:ext uri="{BB962C8B-B14F-4D97-AF65-F5344CB8AC3E}">
        <p14:creationId xmlns:p14="http://schemas.microsoft.com/office/powerpoint/2010/main" val="4839790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a:effectLst/>
      </p:grpSpPr>
      <p:sp>
        <p:nvSpPr>
          <p:cNvPr id="2" name="Дата 1"/>
          <p:cNvSpPr>
            <a:spLocks noGrp="1"/>
          </p:cNvSpPr>
          <p:nvPr>
            <p:ph type="dt" sz="half" idx="10"/>
          </p:nvPr>
        </p:nvSpPr>
        <p:spPr>
          <a:effectLst/>
        </p:spPr>
        <p:txBody>
          <a:bodyPr/>
          <a:lstStyle/>
          <a:p>
            <a:fld id="{D7F8F7CE-FB37-4C84-831B-E02909E66B8A}" type="datetimeFigureOut">
              <a:rPr lang="ru-RU" smtClean="0">
                <a:effectLst/>
              </a:rPr>
              <a:t>16.04.2019</a:t>
            </a:fld>
            <a:endParaRPr lang="ru-RU">
              <a:effectLst/>
            </a:endParaRPr>
          </a:p>
        </p:txBody>
      </p:sp>
      <p:sp>
        <p:nvSpPr>
          <p:cNvPr id="3" name="Нижний колонтитул 2"/>
          <p:cNvSpPr>
            <a:spLocks noGrp="1"/>
          </p:cNvSpPr>
          <p:nvPr>
            <p:ph type="ftr" sz="quarter" idx="11"/>
          </p:nvPr>
        </p:nvSpPr>
        <p:spPr>
          <a:effectLst/>
        </p:spPr>
        <p:txBody>
          <a:bodyPr/>
          <a:lstStyle/>
          <a:p>
            <a:endParaRPr lang="ru-RU">
              <a:effectLst/>
            </a:endParaRPr>
          </a:p>
        </p:txBody>
      </p:sp>
      <p:sp>
        <p:nvSpPr>
          <p:cNvPr id="4" name="Номер слайда 3"/>
          <p:cNvSpPr>
            <a:spLocks noGrp="1"/>
          </p:cNvSpPr>
          <p:nvPr>
            <p:ph type="sldNum" sz="quarter" idx="12"/>
          </p:nvPr>
        </p:nvSpPr>
        <p:spPr>
          <a:effectLst/>
        </p:spPr>
        <p:txBody>
          <a:bodyPr/>
          <a:lstStyle/>
          <a:p>
            <a:fld id="{85F3C217-1191-4623-9098-22869E3CE326}" type="slidenum">
              <a:rPr lang="ru-RU" smtClean="0">
                <a:effectLst/>
              </a:rPr>
              <a:t>‹#›</a:t>
            </a:fld>
            <a:endParaRPr lang="ru-RU">
              <a:effectLst/>
            </a:endParaRPr>
          </a:p>
        </p:txBody>
      </p:sp>
    </p:spTree>
    <p:extLst>
      <p:ext uri="{BB962C8B-B14F-4D97-AF65-F5344CB8AC3E}">
        <p14:creationId xmlns:p14="http://schemas.microsoft.com/office/powerpoint/2010/main" val="5690666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457200" y="273050"/>
            <a:ext cx="3008313" cy="1162050"/>
          </a:xfrm>
          <a:effectLst/>
        </p:spPr>
        <p:txBody>
          <a:bodyPr anchor="b"/>
          <a:lstStyle>
            <a:lvl1pPr algn="l">
              <a:defRPr sz="2000" b="1">
                <a:effectLst/>
              </a:defRPr>
            </a:lvl1pPr>
          </a:lstStyle>
          <a:p>
            <a:r>
              <a:rPr lang="ru-RU" smtClean="0">
                <a:effectLst/>
              </a:rPr>
              <a:t>Образец заголовка</a:t>
            </a:r>
            <a:endParaRPr lang="ru-RU">
              <a:effectLst/>
            </a:endParaRPr>
          </a:p>
        </p:txBody>
      </p:sp>
      <p:sp>
        <p:nvSpPr>
          <p:cNvPr id="3" name="Объект 2"/>
          <p:cNvSpPr>
            <a:spLocks noGrp="1"/>
          </p:cNvSpPr>
          <p:nvPr>
            <p:ph idx="1"/>
          </p:nvPr>
        </p:nvSpPr>
        <p:spPr>
          <a:xfrm>
            <a:off x="3575050" y="273050"/>
            <a:ext cx="5111750" cy="5853113"/>
          </a:xfrm>
          <a:effectLst/>
        </p:spPr>
        <p:txBody>
          <a:bodyPr/>
          <a:lstStyle>
            <a:lvl1pPr>
              <a:defRPr sz="3200">
                <a:effectLst/>
              </a:defRPr>
            </a:lvl1pPr>
            <a:lvl2pPr>
              <a:defRPr sz="2800">
                <a:effectLst/>
              </a:defRPr>
            </a:lvl2pPr>
            <a:lvl3pPr>
              <a:defRPr sz="2400">
                <a:effectLst/>
              </a:defRPr>
            </a:lvl3pPr>
            <a:lvl4pPr>
              <a:defRPr sz="2000">
                <a:effectLst/>
              </a:defRPr>
            </a:lvl4pPr>
            <a:lvl5pPr>
              <a:defRPr sz="2000">
                <a:effectLst/>
              </a:defRPr>
            </a:lvl5pPr>
            <a:lvl6pPr>
              <a:defRPr sz="2000">
                <a:effectLst/>
              </a:defRPr>
            </a:lvl6pPr>
            <a:lvl7pPr>
              <a:defRPr sz="2000">
                <a:effectLst/>
              </a:defRPr>
            </a:lvl7pPr>
            <a:lvl8pPr>
              <a:defRPr sz="2000">
                <a:effectLst/>
              </a:defRPr>
            </a:lvl8pPr>
            <a:lvl9pPr>
              <a:defRPr sz="2000">
                <a:effectLst/>
              </a:defRPr>
            </a:lvl9pPr>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4" name="Текст 3"/>
          <p:cNvSpPr>
            <a:spLocks noGrp="1"/>
          </p:cNvSpPr>
          <p:nvPr>
            <p:ph type="body" sz="half" idx="2"/>
          </p:nvPr>
        </p:nvSpPr>
        <p:spPr>
          <a:xfrm>
            <a:off x="457200" y="1435100"/>
            <a:ext cx="3008313" cy="4691063"/>
          </a:xfrm>
          <a:effectLst/>
        </p:spPr>
        <p:txBody>
          <a:bodyPr/>
          <a:lstStyle>
            <a:lvl1pPr marL="0" indent="0">
              <a:buNone/>
              <a:defRPr sz="1400">
                <a:effectLst/>
              </a:defRPr>
            </a:lvl1pPr>
            <a:lvl2pPr marL="457200" indent="0">
              <a:buNone/>
              <a:defRPr sz="1200">
                <a:effectLst/>
              </a:defRPr>
            </a:lvl2pPr>
            <a:lvl3pPr marL="914400" indent="0">
              <a:buNone/>
              <a:defRPr sz="1000">
                <a:effectLst/>
              </a:defRPr>
            </a:lvl3pPr>
            <a:lvl4pPr marL="1371600" indent="0">
              <a:buNone/>
              <a:defRPr sz="900">
                <a:effectLst/>
              </a:defRPr>
            </a:lvl4pPr>
            <a:lvl5pPr marL="1828800" indent="0">
              <a:buNone/>
              <a:defRPr sz="900">
                <a:effectLst/>
              </a:defRPr>
            </a:lvl5pPr>
            <a:lvl6pPr marL="2286000" indent="0">
              <a:buNone/>
              <a:defRPr sz="900">
                <a:effectLst/>
              </a:defRPr>
            </a:lvl6pPr>
            <a:lvl7pPr marL="2743200" indent="0">
              <a:buNone/>
              <a:defRPr sz="900">
                <a:effectLst/>
              </a:defRPr>
            </a:lvl7pPr>
            <a:lvl8pPr marL="3200400" indent="0">
              <a:buNone/>
              <a:defRPr sz="900">
                <a:effectLst/>
              </a:defRPr>
            </a:lvl8pPr>
            <a:lvl9pPr marL="3657600" indent="0">
              <a:buNone/>
              <a:defRPr sz="900">
                <a:effectLst/>
              </a:defRPr>
            </a:lvl9pPr>
          </a:lstStyle>
          <a:p>
            <a:pPr lvl="0"/>
            <a:r>
              <a:rPr lang="ru-RU" smtClean="0">
                <a:effectLst/>
              </a:rPr>
              <a:t>Образец текста</a:t>
            </a:r>
          </a:p>
        </p:txBody>
      </p:sp>
      <p:sp>
        <p:nvSpPr>
          <p:cNvPr id="5" name="Дата 4"/>
          <p:cNvSpPr>
            <a:spLocks noGrp="1"/>
          </p:cNvSpPr>
          <p:nvPr>
            <p:ph type="dt" sz="half" idx="10"/>
          </p:nvPr>
        </p:nvSpPr>
        <p:spPr>
          <a:effectLst/>
        </p:spPr>
        <p:txBody>
          <a:bodyPr/>
          <a:lstStyle/>
          <a:p>
            <a:fld id="{D7F8F7CE-FB37-4C84-831B-E02909E66B8A}" type="datetimeFigureOut">
              <a:rPr lang="ru-RU" smtClean="0">
                <a:effectLst/>
              </a:rPr>
              <a:t>16.04.2019</a:t>
            </a:fld>
            <a:endParaRPr lang="ru-RU">
              <a:effectLst/>
            </a:endParaRPr>
          </a:p>
        </p:txBody>
      </p:sp>
      <p:sp>
        <p:nvSpPr>
          <p:cNvPr id="6" name="Нижний колонтитул 5"/>
          <p:cNvSpPr>
            <a:spLocks noGrp="1"/>
          </p:cNvSpPr>
          <p:nvPr>
            <p:ph type="ftr" sz="quarter" idx="11"/>
          </p:nvPr>
        </p:nvSpPr>
        <p:spPr>
          <a:effectLst/>
        </p:spPr>
        <p:txBody>
          <a:bodyPr/>
          <a:lstStyle/>
          <a:p>
            <a:endParaRPr lang="ru-RU">
              <a:effectLst/>
            </a:endParaRPr>
          </a:p>
        </p:txBody>
      </p:sp>
      <p:sp>
        <p:nvSpPr>
          <p:cNvPr id="7" name="Номер слайда 6"/>
          <p:cNvSpPr>
            <a:spLocks noGrp="1"/>
          </p:cNvSpPr>
          <p:nvPr>
            <p:ph type="sldNum" sz="quarter" idx="12"/>
          </p:nvPr>
        </p:nvSpPr>
        <p:spPr>
          <a:effectLst/>
        </p:spPr>
        <p:txBody>
          <a:bodyPr/>
          <a:lstStyle/>
          <a:p>
            <a:fld id="{85F3C217-1191-4623-9098-22869E3CE326}" type="slidenum">
              <a:rPr lang="ru-RU" smtClean="0">
                <a:effectLst/>
              </a:rPr>
              <a:t>‹#›</a:t>
            </a:fld>
            <a:endParaRPr lang="ru-RU">
              <a:effectLst/>
            </a:endParaRPr>
          </a:p>
        </p:txBody>
      </p:sp>
    </p:spTree>
    <p:extLst>
      <p:ext uri="{BB962C8B-B14F-4D97-AF65-F5344CB8AC3E}">
        <p14:creationId xmlns:p14="http://schemas.microsoft.com/office/powerpoint/2010/main" val="253146067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1792288" y="4800600"/>
            <a:ext cx="5486400" cy="566738"/>
          </a:xfrm>
          <a:effectLst/>
        </p:spPr>
        <p:txBody>
          <a:bodyPr anchor="b"/>
          <a:lstStyle>
            <a:lvl1pPr algn="l">
              <a:defRPr sz="2000" b="1">
                <a:effectLst/>
              </a:defRPr>
            </a:lvl1pPr>
          </a:lstStyle>
          <a:p>
            <a:r>
              <a:rPr lang="ru-RU" smtClean="0">
                <a:effectLst/>
              </a:rPr>
              <a:t>Образец заголовка</a:t>
            </a:r>
            <a:endParaRPr lang="ru-RU">
              <a:effectLst/>
            </a:endParaRPr>
          </a:p>
        </p:txBody>
      </p:sp>
      <p:sp>
        <p:nvSpPr>
          <p:cNvPr id="3" name="Рисунок 2"/>
          <p:cNvSpPr>
            <a:spLocks noGrp="1"/>
          </p:cNvSpPr>
          <p:nvPr>
            <p:ph type="pic" idx="1"/>
          </p:nvPr>
        </p:nvSpPr>
        <p:spPr>
          <a:xfrm>
            <a:off x="1792288" y="612775"/>
            <a:ext cx="5486400" cy="4114800"/>
          </a:xfrm>
          <a:effectLst/>
        </p:spPr>
        <p:txBody>
          <a:bodyPr/>
          <a:lstStyle>
            <a:lvl1pPr marL="0" indent="0">
              <a:buNone/>
              <a:defRPr sz="3200">
                <a:effectLst/>
              </a:defRPr>
            </a:lvl1pPr>
            <a:lvl2pPr marL="457200" indent="0">
              <a:buNone/>
              <a:defRPr sz="2800">
                <a:effectLst/>
              </a:defRPr>
            </a:lvl2pPr>
            <a:lvl3pPr marL="914400" indent="0">
              <a:buNone/>
              <a:defRPr sz="2400">
                <a:effectLst/>
              </a:defRPr>
            </a:lvl3pPr>
            <a:lvl4pPr marL="1371600" indent="0">
              <a:buNone/>
              <a:defRPr sz="2000">
                <a:effectLst/>
              </a:defRPr>
            </a:lvl4pPr>
            <a:lvl5pPr marL="1828800" indent="0">
              <a:buNone/>
              <a:defRPr sz="2000">
                <a:effectLst/>
              </a:defRPr>
            </a:lvl5pPr>
            <a:lvl6pPr marL="2286000" indent="0">
              <a:buNone/>
              <a:defRPr sz="2000">
                <a:effectLst/>
              </a:defRPr>
            </a:lvl6pPr>
            <a:lvl7pPr marL="2743200" indent="0">
              <a:buNone/>
              <a:defRPr sz="2000">
                <a:effectLst/>
              </a:defRPr>
            </a:lvl7pPr>
            <a:lvl8pPr marL="3200400" indent="0">
              <a:buNone/>
              <a:defRPr sz="2000">
                <a:effectLst/>
              </a:defRPr>
            </a:lvl8pPr>
            <a:lvl9pPr marL="3657600" indent="0">
              <a:buNone/>
              <a:defRPr sz="2000">
                <a:effectLst/>
              </a:defRPr>
            </a:lvl9pPr>
          </a:lstStyle>
          <a:p>
            <a:endParaRPr lang="ru-RU">
              <a:effectLst/>
            </a:endParaRPr>
          </a:p>
        </p:txBody>
      </p:sp>
      <p:sp>
        <p:nvSpPr>
          <p:cNvPr id="4" name="Текст 3"/>
          <p:cNvSpPr>
            <a:spLocks noGrp="1"/>
          </p:cNvSpPr>
          <p:nvPr>
            <p:ph type="body" sz="half" idx="2"/>
          </p:nvPr>
        </p:nvSpPr>
        <p:spPr>
          <a:xfrm>
            <a:off x="1792288" y="5367338"/>
            <a:ext cx="5486400" cy="804862"/>
          </a:xfrm>
          <a:effectLst/>
        </p:spPr>
        <p:txBody>
          <a:bodyPr/>
          <a:lstStyle>
            <a:lvl1pPr marL="0" indent="0">
              <a:buNone/>
              <a:defRPr sz="1400">
                <a:effectLst/>
              </a:defRPr>
            </a:lvl1pPr>
            <a:lvl2pPr marL="457200" indent="0">
              <a:buNone/>
              <a:defRPr sz="1200">
                <a:effectLst/>
              </a:defRPr>
            </a:lvl2pPr>
            <a:lvl3pPr marL="914400" indent="0">
              <a:buNone/>
              <a:defRPr sz="1000">
                <a:effectLst/>
              </a:defRPr>
            </a:lvl3pPr>
            <a:lvl4pPr marL="1371600" indent="0">
              <a:buNone/>
              <a:defRPr sz="900">
                <a:effectLst/>
              </a:defRPr>
            </a:lvl4pPr>
            <a:lvl5pPr marL="1828800" indent="0">
              <a:buNone/>
              <a:defRPr sz="900">
                <a:effectLst/>
              </a:defRPr>
            </a:lvl5pPr>
            <a:lvl6pPr marL="2286000" indent="0">
              <a:buNone/>
              <a:defRPr sz="900">
                <a:effectLst/>
              </a:defRPr>
            </a:lvl6pPr>
            <a:lvl7pPr marL="2743200" indent="0">
              <a:buNone/>
              <a:defRPr sz="900">
                <a:effectLst/>
              </a:defRPr>
            </a:lvl7pPr>
            <a:lvl8pPr marL="3200400" indent="0">
              <a:buNone/>
              <a:defRPr sz="900">
                <a:effectLst/>
              </a:defRPr>
            </a:lvl8pPr>
            <a:lvl9pPr marL="3657600" indent="0">
              <a:buNone/>
              <a:defRPr sz="900">
                <a:effectLst/>
              </a:defRPr>
            </a:lvl9pPr>
          </a:lstStyle>
          <a:p>
            <a:pPr lvl="0"/>
            <a:r>
              <a:rPr lang="ru-RU" smtClean="0">
                <a:effectLst/>
              </a:rPr>
              <a:t>Образец текста</a:t>
            </a:r>
          </a:p>
        </p:txBody>
      </p:sp>
      <p:sp>
        <p:nvSpPr>
          <p:cNvPr id="5" name="Дата 4"/>
          <p:cNvSpPr>
            <a:spLocks noGrp="1"/>
          </p:cNvSpPr>
          <p:nvPr>
            <p:ph type="dt" sz="half" idx="10"/>
          </p:nvPr>
        </p:nvSpPr>
        <p:spPr>
          <a:effectLst/>
        </p:spPr>
        <p:txBody>
          <a:bodyPr/>
          <a:lstStyle/>
          <a:p>
            <a:fld id="{D7F8F7CE-FB37-4C84-831B-E02909E66B8A}" type="datetimeFigureOut">
              <a:rPr lang="ru-RU" smtClean="0">
                <a:effectLst/>
              </a:rPr>
              <a:t>16.04.2019</a:t>
            </a:fld>
            <a:endParaRPr lang="ru-RU">
              <a:effectLst/>
            </a:endParaRPr>
          </a:p>
        </p:txBody>
      </p:sp>
      <p:sp>
        <p:nvSpPr>
          <p:cNvPr id="6" name="Нижний колонтитул 5"/>
          <p:cNvSpPr>
            <a:spLocks noGrp="1"/>
          </p:cNvSpPr>
          <p:nvPr>
            <p:ph type="ftr" sz="quarter" idx="11"/>
          </p:nvPr>
        </p:nvSpPr>
        <p:spPr>
          <a:effectLst/>
        </p:spPr>
        <p:txBody>
          <a:bodyPr/>
          <a:lstStyle/>
          <a:p>
            <a:endParaRPr lang="ru-RU">
              <a:effectLst/>
            </a:endParaRPr>
          </a:p>
        </p:txBody>
      </p:sp>
      <p:sp>
        <p:nvSpPr>
          <p:cNvPr id="7" name="Номер слайда 6"/>
          <p:cNvSpPr>
            <a:spLocks noGrp="1"/>
          </p:cNvSpPr>
          <p:nvPr>
            <p:ph type="sldNum" sz="quarter" idx="12"/>
          </p:nvPr>
        </p:nvSpPr>
        <p:spPr>
          <a:effectLst/>
        </p:spPr>
        <p:txBody>
          <a:bodyPr/>
          <a:lstStyle/>
          <a:p>
            <a:fld id="{85F3C217-1191-4623-9098-22869E3CE326}" type="slidenum">
              <a:rPr lang="ru-RU" smtClean="0">
                <a:effectLst/>
              </a:rPr>
              <a:t>‹#›</a:t>
            </a:fld>
            <a:endParaRPr lang="ru-RU">
              <a:effectLst/>
            </a:endParaRPr>
          </a:p>
        </p:txBody>
      </p:sp>
    </p:spTree>
    <p:extLst>
      <p:ext uri="{BB962C8B-B14F-4D97-AF65-F5344CB8AC3E}">
        <p14:creationId xmlns:p14="http://schemas.microsoft.com/office/powerpoint/2010/main" val="96700465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457200" y="274638"/>
            <a:ext cx="8229600" cy="1143000"/>
          </a:xfrm>
          <a:prstGeom prst="rect">
            <a:avLst/>
          </a:prstGeom>
          <a:effectLst/>
        </p:spPr>
        <p:txBody>
          <a:bodyPr vert="horz" lIns="91440" tIns="45720" rIns="91440" bIns="45720" rtlCol="0" anchor="ctr">
            <a:normAutofit/>
          </a:bodyPr>
          <a:lstStyle/>
          <a:p>
            <a:r>
              <a:rPr lang="ru-RU" smtClean="0">
                <a:effectLst/>
              </a:rPr>
              <a:t>Образец заголовка</a:t>
            </a:r>
            <a:endParaRPr lang="ru-RU">
              <a:effectLst/>
            </a:endParaRPr>
          </a:p>
        </p:txBody>
      </p:sp>
      <p:sp>
        <p:nvSpPr>
          <p:cNvPr id="3" name="Текст 2"/>
          <p:cNvSpPr>
            <a:spLocks noGrp="1"/>
          </p:cNvSpPr>
          <p:nvPr>
            <p:ph type="body" idx="1"/>
          </p:nvPr>
        </p:nvSpPr>
        <p:spPr>
          <a:xfrm>
            <a:off x="457200" y="1600200"/>
            <a:ext cx="8229600" cy="4525963"/>
          </a:xfrm>
          <a:prstGeom prst="rect">
            <a:avLst/>
          </a:prstGeom>
          <a:effectLst/>
        </p:spPr>
        <p:txBody>
          <a:bodyPr vert="horz" lIns="91440" tIns="45720" rIns="91440" bIns="45720" rtlCol="0">
            <a:normAutofit/>
          </a:bodyPr>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4" name="Дата 3"/>
          <p:cNvSpPr>
            <a:spLocks noGrp="1"/>
          </p:cNvSpPr>
          <p:nvPr>
            <p:ph type="dt" sz="half" idx="2"/>
          </p:nvPr>
        </p:nvSpPr>
        <p:spPr>
          <a:xfrm>
            <a:off x="457200" y="6356350"/>
            <a:ext cx="2133600" cy="365125"/>
          </a:xfrm>
          <a:prstGeom prst="rect">
            <a:avLst/>
          </a:prstGeom>
          <a:effectLst/>
        </p:spPr>
        <p:txBody>
          <a:bodyPr vert="horz" lIns="91440" tIns="45720" rIns="91440" bIns="45720" rtlCol="0" anchor="ctr"/>
          <a:lstStyle>
            <a:lvl1pPr algn="l">
              <a:defRPr sz="1200">
                <a:solidFill>
                  <a:schemeClr val="tx1">
                    <a:tint val="75000"/>
                  </a:schemeClr>
                </a:solidFill>
                <a:effectLst/>
              </a:defRPr>
            </a:lvl1pPr>
          </a:lstStyle>
          <a:p>
            <a:fld id="{D7F8F7CE-FB37-4C84-831B-E02909E66B8A}" type="datetimeFigureOut">
              <a:rPr lang="ru-RU" smtClean="0">
                <a:effectLst/>
              </a:rPr>
              <a:t>16.04.2019</a:t>
            </a:fld>
            <a:endParaRPr lang="ru-RU">
              <a:effectLst/>
            </a:endParaRPr>
          </a:p>
        </p:txBody>
      </p:sp>
      <p:sp>
        <p:nvSpPr>
          <p:cNvPr id="5" name="Нижний колонтитул 4"/>
          <p:cNvSpPr>
            <a:spLocks noGrp="1"/>
          </p:cNvSpPr>
          <p:nvPr>
            <p:ph type="ftr" sz="quarter" idx="3"/>
          </p:nvPr>
        </p:nvSpPr>
        <p:spPr>
          <a:xfrm>
            <a:off x="3124200" y="6356350"/>
            <a:ext cx="2895600" cy="365125"/>
          </a:xfrm>
          <a:prstGeom prst="rect">
            <a:avLst/>
          </a:prstGeom>
          <a:effectLst/>
        </p:spPr>
        <p:txBody>
          <a:bodyPr vert="horz" lIns="91440" tIns="45720" rIns="91440" bIns="45720" rtlCol="0" anchor="ctr"/>
          <a:lstStyle>
            <a:lvl1pPr algn="ctr">
              <a:defRPr sz="1200">
                <a:solidFill>
                  <a:schemeClr val="tx1">
                    <a:tint val="75000"/>
                  </a:schemeClr>
                </a:solidFill>
                <a:effectLst/>
              </a:defRPr>
            </a:lvl1pPr>
          </a:lstStyle>
          <a:p>
            <a:endParaRPr lang="ru-RU">
              <a:effectLst/>
            </a:endParaRPr>
          </a:p>
        </p:txBody>
      </p:sp>
      <p:sp>
        <p:nvSpPr>
          <p:cNvPr id="6" name="Номер слайда 5"/>
          <p:cNvSpPr>
            <a:spLocks noGrp="1"/>
          </p:cNvSpPr>
          <p:nvPr>
            <p:ph type="sldNum" sz="quarter" idx="4"/>
          </p:nvPr>
        </p:nvSpPr>
        <p:spPr>
          <a:xfrm>
            <a:off x="6553200" y="6356350"/>
            <a:ext cx="2133600" cy="365125"/>
          </a:xfrm>
          <a:prstGeom prst="rect">
            <a:avLst/>
          </a:prstGeom>
          <a:effectLst/>
        </p:spPr>
        <p:txBody>
          <a:bodyPr vert="horz" lIns="91440" tIns="45720" rIns="91440" bIns="45720" rtlCol="0" anchor="ctr"/>
          <a:lstStyle>
            <a:lvl1pPr algn="r">
              <a:defRPr sz="1200">
                <a:solidFill>
                  <a:schemeClr val="tx1">
                    <a:tint val="75000"/>
                  </a:schemeClr>
                </a:solidFill>
                <a:effectLst/>
              </a:defRPr>
            </a:lvl1pPr>
          </a:lstStyle>
          <a:p>
            <a:fld id="{85F3C217-1191-4623-9098-22869E3CE326}" type="slidenum">
              <a:rPr lang="ru-RU" smtClean="0">
                <a:effectLst/>
              </a:rPr>
              <a:t>‹#›</a:t>
            </a:fld>
            <a:endParaRPr lang="ru-RU">
              <a:effectLst/>
            </a:endParaRPr>
          </a:p>
        </p:txBody>
      </p:sp>
    </p:spTree>
    <p:extLst>
      <p:ext uri="{BB962C8B-B14F-4D97-AF65-F5344CB8AC3E}">
        <p14:creationId xmlns:p14="http://schemas.microsoft.com/office/powerpoint/2010/main" val="319262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effectLst/>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effectLst/>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9pPr>
    </p:bodyStyle>
    <p:otherStyle>
      <a:defPPr>
        <a:defRPr lang="ru-RU">
          <a:effectLst/>
        </a:defRPr>
      </a:defPPr>
      <a:lvl1pPr marL="0" algn="l" defTabSz="914400" rtl="0" eaLnBrk="1" latinLnBrk="0" hangingPunct="1">
        <a:defRPr sz="1800" kern="1200">
          <a:solidFill>
            <a:schemeClr val="tx1"/>
          </a:solidFill>
          <a:effectLst/>
          <a:latin typeface="+mn-lt"/>
          <a:ea typeface="+mn-ea"/>
          <a:cs typeface="+mn-cs"/>
        </a:defRPr>
      </a:lvl1pPr>
      <a:lvl2pPr marL="457200" algn="l" defTabSz="914400" rtl="0" eaLnBrk="1" latinLnBrk="0" hangingPunct="1">
        <a:defRPr sz="1800" kern="1200">
          <a:solidFill>
            <a:schemeClr val="tx1"/>
          </a:solidFill>
          <a:effectLst/>
          <a:latin typeface="+mn-lt"/>
          <a:ea typeface="+mn-ea"/>
          <a:cs typeface="+mn-cs"/>
        </a:defRPr>
      </a:lvl2pPr>
      <a:lvl3pPr marL="914400" algn="l" defTabSz="914400" rtl="0" eaLnBrk="1" latinLnBrk="0" hangingPunct="1">
        <a:defRPr sz="1800" kern="1200">
          <a:solidFill>
            <a:schemeClr val="tx1"/>
          </a:solidFill>
          <a:effectLst/>
          <a:latin typeface="+mn-lt"/>
          <a:ea typeface="+mn-ea"/>
          <a:cs typeface="+mn-cs"/>
        </a:defRPr>
      </a:lvl3pPr>
      <a:lvl4pPr marL="1371600" algn="l" defTabSz="914400" rtl="0" eaLnBrk="1" latinLnBrk="0" hangingPunct="1">
        <a:defRPr sz="1800" kern="1200">
          <a:solidFill>
            <a:schemeClr val="tx1"/>
          </a:solidFill>
          <a:effectLst/>
          <a:latin typeface="+mn-lt"/>
          <a:ea typeface="+mn-ea"/>
          <a:cs typeface="+mn-cs"/>
        </a:defRPr>
      </a:lvl4pPr>
      <a:lvl5pPr marL="1828800" algn="l" defTabSz="914400" rtl="0" eaLnBrk="1" latinLnBrk="0" hangingPunct="1">
        <a:defRPr sz="1800" kern="1200">
          <a:solidFill>
            <a:schemeClr val="tx1"/>
          </a:solidFill>
          <a:effectLst/>
          <a:latin typeface="+mn-lt"/>
          <a:ea typeface="+mn-ea"/>
          <a:cs typeface="+mn-cs"/>
        </a:defRPr>
      </a:lvl5pPr>
      <a:lvl6pPr marL="2286000" algn="l" defTabSz="914400" rtl="0" eaLnBrk="1" latinLnBrk="0" hangingPunct="1">
        <a:defRPr sz="1800" kern="1200">
          <a:solidFill>
            <a:schemeClr val="tx1"/>
          </a:solidFill>
          <a:effectLst/>
          <a:latin typeface="+mn-lt"/>
          <a:ea typeface="+mn-ea"/>
          <a:cs typeface="+mn-cs"/>
        </a:defRPr>
      </a:lvl6pPr>
      <a:lvl7pPr marL="2743200" algn="l" defTabSz="914400" rtl="0" eaLnBrk="1" latinLnBrk="0" hangingPunct="1">
        <a:defRPr sz="1800" kern="1200">
          <a:solidFill>
            <a:schemeClr val="tx1"/>
          </a:solidFill>
          <a:effectLst/>
          <a:latin typeface="+mn-lt"/>
          <a:ea typeface="+mn-ea"/>
          <a:cs typeface="+mn-cs"/>
        </a:defRPr>
      </a:lvl7pPr>
      <a:lvl8pPr marL="3200400" algn="l" defTabSz="914400" rtl="0" eaLnBrk="1" latinLnBrk="0" hangingPunct="1">
        <a:defRPr sz="1800" kern="1200">
          <a:solidFill>
            <a:schemeClr val="tx1"/>
          </a:solidFill>
          <a:effectLst/>
          <a:latin typeface="+mn-lt"/>
          <a:ea typeface="+mn-ea"/>
          <a:cs typeface="+mn-cs"/>
        </a:defRPr>
      </a:lvl8pPr>
      <a:lvl9pPr marL="3657600" algn="l" defTabSz="914400" rtl="0" eaLnBrk="1" latinLnBrk="0" hangingPunct="1">
        <a:defRPr sz="1800" kern="1200">
          <a:solidFill>
            <a:schemeClr val="tx1"/>
          </a:solidFill>
          <a:effectLst/>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4338" name="Rectangle 2"/>
          <p:cNvSpPr>
            <a:spLocks noGrp="1" noChangeArrowheads="1"/>
          </p:cNvSpPr>
          <p:nvPr>
            <p:ph type="ctrTitle"/>
          </p:nvPr>
        </p:nvSpPr>
        <p:spPr>
          <a:xfrm>
            <a:off x="0" y="2205038"/>
            <a:ext cx="9144000" cy="2232025"/>
          </a:xfrm>
          <a:solidFill>
            <a:schemeClr val="tx2"/>
          </a:solidFill>
          <a:effectLst/>
        </p:spPr>
        <p:txBody>
          <a:bodyPr/>
          <a:lstStyle/>
          <a:p>
            <a:pPr rtl="0"/>
            <a:r>
              <a:rPr lang="en-US" sz="2400" b="1" i="0" u="none" strike="noStrike" smtId="4294967295">
                <a:solidFill>
                  <a:srgbClr val="FFFFFF"/>
                </a:solidFill>
                <a:effectLst/>
                <a:highlight>
                  <a:srgbClr val="000000">
                    <a:alpha val="0"/>
                  </a:srgbClr>
                </a:highlight>
                <a:latin typeface="Calibri" panose="020F0502020204030204"/>
                <a:cs typeface="Calibri"/>
              </a:rPr>
              <a:t>Information to the annual report on the activities of JSC "MRPGC"  on provision of electric power transmission and distribution services to consumers and other interested parties</a:t>
            </a:r>
          </a:p>
        </p:txBody>
      </p:sp>
      <p:sp>
        <p:nvSpPr>
          <p:cNvPr id="14339" name="Rectangle 4"/>
          <p:cNvSpPr>
            <a:spLocks noGrp="1" noChangeArrowheads="1"/>
          </p:cNvSpPr>
          <p:nvPr>
            <p:ph type="subTitle" idx="1"/>
          </p:nvPr>
        </p:nvSpPr>
        <p:spPr>
          <a:xfrm>
            <a:off x="1331913" y="6217777"/>
            <a:ext cx="6407202" cy="305719"/>
          </a:xfrm>
          <a:effectLst/>
        </p:spPr>
        <p:txBody>
          <a:bodyPr lIns="92053" tIns="46027" rIns="92053" bIns="46027" anchor="ctr" anchorCtr="1">
            <a:spAutoFit/>
          </a:bodyPr>
          <a:lstStyle/>
          <a:p>
            <a:pPr rtl="0">
              <a:spcBef>
                <a:spcPct val="100000"/>
              </a:spcBef>
            </a:pPr>
            <a:r>
              <a:rPr lang="en-US" sz="1400" b="1" i="0" u="none" strike="noStrike" smtId="4294967295">
                <a:solidFill>
                  <a:srgbClr val="002060"/>
                </a:solidFill>
                <a:effectLst/>
                <a:highlight>
                  <a:srgbClr val="000000">
                    <a:alpha val="0"/>
                  </a:srgbClr>
                </a:highlight>
                <a:latin typeface="Arial"/>
                <a:cs typeface="Arial"/>
              </a:rPr>
              <a:t>April 2018</a:t>
            </a:r>
          </a:p>
        </p:txBody>
      </p:sp>
    </p:spTree>
    <p:extLst>
      <p:ext uri="{BB962C8B-B14F-4D97-AF65-F5344CB8AC3E}">
        <p14:creationId xmlns:p14="http://schemas.microsoft.com/office/powerpoint/2010/main" val="68070114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5448" name="Прямоугольник 3"/>
          <p:cNvSpPr>
            <a:spLocks noChangeArrowheads="1"/>
          </p:cNvSpPr>
          <p:nvPr/>
        </p:nvSpPr>
        <p:spPr>
          <a:xfrm>
            <a:off x="276225" y="23030"/>
            <a:ext cx="8120311" cy="8237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6" tIns="45700" rIns="91396" bIns="45700">
            <a:spAutoFit/>
          </a:bodyPr>
          <a:lstStyle>
            <a:lvl1pPr defTabSz="912813">
              <a:defRPr>
                <a:solidFill>
                  <a:schemeClr val="tx1"/>
                </a:solidFill>
                <a:effectLst/>
                <a:latin typeface="Arial" panose="020B0604020202020204" pitchFamily="34" charset="0"/>
                <a:cs typeface="Arial" panose="020B0604020202020204" pitchFamily="34" charset="0"/>
              </a:defRPr>
            </a:lvl1pPr>
            <a:lvl2pPr marL="742950" indent="-285750" defTabSz="912813">
              <a:defRPr>
                <a:solidFill>
                  <a:schemeClr val="tx1"/>
                </a:solidFill>
                <a:effectLst/>
                <a:latin typeface="Arial" panose="020B0604020202020204" pitchFamily="34" charset="0"/>
                <a:cs typeface="Arial" panose="020B0604020202020204" pitchFamily="34" charset="0"/>
              </a:defRPr>
            </a:lvl2pPr>
            <a:lvl3pPr marL="1143000" indent="-228600" defTabSz="912813">
              <a:defRPr>
                <a:solidFill>
                  <a:schemeClr val="tx1"/>
                </a:solidFill>
                <a:effectLst/>
                <a:latin typeface="Arial" panose="020B0604020202020204" pitchFamily="34" charset="0"/>
                <a:cs typeface="Arial" panose="020B0604020202020204" pitchFamily="34" charset="0"/>
              </a:defRPr>
            </a:lvl3pPr>
            <a:lvl4pPr marL="1600200" indent="-228600" defTabSz="912813">
              <a:defRPr>
                <a:solidFill>
                  <a:schemeClr val="tx1"/>
                </a:solidFill>
                <a:effectLst/>
                <a:latin typeface="Arial" panose="020B0604020202020204" pitchFamily="34" charset="0"/>
                <a:cs typeface="Arial" panose="020B0604020202020204" pitchFamily="34" charset="0"/>
              </a:defRPr>
            </a:lvl4pPr>
            <a:lvl5pPr marL="2057400" indent="-228600" defTabSz="912813">
              <a:defRPr>
                <a:solidFill>
                  <a:schemeClr val="tx1"/>
                </a:solidFill>
                <a:effectLst/>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algn="ctr" rtl="0"/>
            <a:r>
              <a:rPr lang="en-US" sz="1600" b="1" i="0" u="none" strike="noStrike" dirty="0" smtId="4294967295">
                <a:solidFill>
                  <a:srgbClr val="335576"/>
                </a:solidFill>
                <a:effectLst/>
                <a:highlight>
                  <a:srgbClr val="000000">
                    <a:alpha val="0"/>
                  </a:srgbClr>
                </a:highlight>
                <a:latin typeface="Candara"/>
              </a:rPr>
              <a:t>Implementation of the Investment Program of JSC "MRPGC" for 2017, approved by the Department of Natural Monopolies Regulatory Committee </a:t>
            </a:r>
            <a:r>
              <a:rPr lang="en-US" sz="1600" b="1" i="0" u="none" strike="noStrike" dirty="0" smtClean="0" smtId="4294967295">
                <a:solidFill>
                  <a:srgbClr val="335576"/>
                </a:solidFill>
                <a:effectLst/>
                <a:highlight>
                  <a:srgbClr val="000000">
                    <a:alpha val="0"/>
                  </a:srgbClr>
                </a:highlight>
                <a:latin typeface="Candara"/>
              </a:rPr>
              <a:t>and protection </a:t>
            </a:r>
            <a:r>
              <a:rPr lang="en-US" sz="1600" b="1" i="0" u="none" strike="noStrike" dirty="0" smtId="4294967295">
                <a:solidFill>
                  <a:srgbClr val="335576"/>
                </a:solidFill>
                <a:effectLst/>
                <a:highlight>
                  <a:srgbClr val="000000">
                    <a:alpha val="0"/>
                  </a:srgbClr>
                </a:highlight>
                <a:latin typeface="Candara"/>
              </a:rPr>
              <a:t>of competition in the </a:t>
            </a:r>
            <a:r>
              <a:rPr lang="en-US" sz="1600" b="1" i="0" u="none" strike="noStrike" dirty="0" err="1" smtId="4294967295">
                <a:solidFill>
                  <a:srgbClr val="335576"/>
                </a:solidFill>
                <a:effectLst/>
                <a:highlight>
                  <a:srgbClr val="000000">
                    <a:alpha val="0"/>
                  </a:srgbClr>
                </a:highlight>
                <a:latin typeface="Candara"/>
              </a:rPr>
              <a:t>Mangystau</a:t>
            </a:r>
            <a:r>
              <a:rPr lang="en-US" sz="1600" b="1" i="0" u="none" strike="noStrike" dirty="0" smtId="4294967295">
                <a:solidFill>
                  <a:srgbClr val="335576"/>
                </a:solidFill>
                <a:effectLst/>
                <a:highlight>
                  <a:srgbClr val="000000">
                    <a:alpha val="0"/>
                  </a:srgbClr>
                </a:highlight>
                <a:latin typeface="Candara"/>
              </a:rPr>
              <a:t> region</a:t>
            </a:r>
          </a:p>
        </p:txBody>
      </p:sp>
      <p:cxnSp>
        <p:nvCxnSpPr>
          <p:cNvPr id="7" name="Прямая соединительная линия 6"/>
          <p:cNvCxnSpPr/>
          <p:nvPr/>
        </p:nvCxnSpPr>
        <p:spPr>
          <a:xfrm>
            <a:off x="276225" y="836613"/>
            <a:ext cx="8543925" cy="0"/>
          </a:xfrm>
          <a:prstGeom prst="line">
            <a:avLst/>
          </a:prstGeom>
          <a:ln w="22225">
            <a:solidFill>
              <a:srgbClr val="000099"/>
            </a:solidFill>
          </a:ln>
          <a:effectLst/>
        </p:spPr>
        <p:style>
          <a:lnRef idx="1">
            <a:schemeClr val="accent1"/>
          </a:lnRef>
          <a:fillRef idx="0">
            <a:schemeClr val="accent1"/>
          </a:fillRef>
          <a:effectRef idx="0">
            <a:schemeClr val="accent1"/>
          </a:effectRef>
          <a:fontRef idx="minor">
            <a:schemeClr val="tx1"/>
          </a:fontRef>
        </p:style>
      </p:cxnSp>
      <p:graphicFrame>
        <p:nvGraphicFramePr>
          <p:cNvPr id="2" name="Таблица 1"/>
          <p:cNvGraphicFramePr>
            <a:graphicFrameLocks noGrp="1"/>
          </p:cNvGraphicFramePr>
          <p:nvPr>
            <p:extLst>
              <p:ext uri="{D42A27DB-BD31-4B8C-83A1-F6EECF244321}">
                <p14:modId xmlns:p14="http://schemas.microsoft.com/office/powerpoint/2010/main" val="2506632167"/>
              </p:ext>
            </p:extLst>
          </p:nvPr>
        </p:nvGraphicFramePr>
        <p:xfrm>
          <a:off x="276225" y="908719"/>
          <a:ext cx="8543925" cy="5847651"/>
        </p:xfrm>
        <a:graphic>
          <a:graphicData uri="http://schemas.openxmlformats.org/drawingml/2006/table">
            <a:tbl>
              <a:tblPr>
                <a:effectLst/>
              </a:tblPr>
              <a:tblGrid>
                <a:gridCol w="2059202"/>
                <a:gridCol w="555039"/>
                <a:gridCol w="629046"/>
                <a:gridCol w="629046"/>
                <a:gridCol w="704901"/>
                <a:gridCol w="747454"/>
                <a:gridCol w="643849"/>
                <a:gridCol w="2575388"/>
              </a:tblGrid>
              <a:tr h="158420">
                <a:tc rowSpan="2">
                  <a:txBody>
                    <a:bodyPr/>
                    <a:lstStyle/>
                    <a:p>
                      <a:pPr algn="ctr" rtl="0" fontAlgn="ctr"/>
                      <a:r>
                        <a:rPr lang="en-US" sz="700" b="1" i="0" u="none" strike="noStrike" dirty="0" smtId="4294967295">
                          <a:solidFill>
                            <a:srgbClr val="FFFFFF"/>
                          </a:solidFill>
                          <a:effectLst/>
                          <a:highlight>
                            <a:srgbClr val="000000">
                              <a:alpha val="0"/>
                            </a:srgbClr>
                          </a:highlight>
                          <a:latin typeface="Times New Roman"/>
                        </a:rPr>
                        <a:t>Name of events</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rowSpan="2">
                  <a:txBody>
                    <a:bodyPr/>
                    <a:lstStyle/>
                    <a:p>
                      <a:pPr algn="ctr" rtl="0" fontAlgn="ctr"/>
                      <a:r>
                        <a:rPr lang="en-US" sz="700" b="1" i="0" u="none" strike="noStrike" smtId="4294967295">
                          <a:solidFill>
                            <a:srgbClr val="FFFFFF"/>
                          </a:solidFill>
                          <a:effectLst/>
                          <a:highlight>
                            <a:srgbClr val="000000">
                              <a:alpha val="0"/>
                            </a:srgbClr>
                          </a:highlight>
                          <a:latin typeface="Times New Roman"/>
                        </a:rPr>
                        <a:t>Unit of measurement</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gridSpan="2">
                  <a:txBody>
                    <a:bodyPr/>
                    <a:lstStyle/>
                    <a:p>
                      <a:pPr algn="ctr" rtl="0" fontAlgn="ctr"/>
                      <a:r>
                        <a:rPr lang="en-US" sz="700" b="1" i="0" u="none" strike="noStrike" smtId="4294967295">
                          <a:solidFill>
                            <a:srgbClr val="FFFFFF"/>
                          </a:solidFill>
                          <a:effectLst/>
                          <a:highlight>
                            <a:srgbClr val="000000">
                              <a:alpha val="0"/>
                            </a:srgbClr>
                          </a:highlight>
                          <a:latin typeface="Times New Roman"/>
                        </a:rPr>
                        <a:t>Quantity in physical terms</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hMerge="1">
                  <a:txBody>
                    <a:bodyPr/>
                    <a:lstStyle/>
                    <a:p>
                      <a:endParaRPr lang="ru-RU">
                        <a:effectLst/>
                      </a:endParaRPr>
                    </a:p>
                  </a:txBody>
                  <a:tcPr/>
                </a:tc>
                <a:tc rowSpan="2">
                  <a:txBody>
                    <a:bodyPr/>
                    <a:lstStyle/>
                    <a:p>
                      <a:pPr algn="ctr" rtl="0" fontAlgn="ctr"/>
                      <a:r>
                        <a:rPr lang="en-US" sz="700" b="1" i="0" u="none" strike="noStrike" smtId="4294967295">
                          <a:solidFill>
                            <a:srgbClr val="FFFFFF"/>
                          </a:solidFill>
                          <a:effectLst/>
                          <a:highlight>
                            <a:srgbClr val="000000">
                              <a:alpha val="0"/>
                            </a:srgbClr>
                          </a:highlight>
                          <a:latin typeface="Times New Roman"/>
                        </a:rPr>
                        <a:t>Plan (ths. KZT)</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rowSpan="2">
                  <a:txBody>
                    <a:bodyPr/>
                    <a:lstStyle/>
                    <a:p>
                      <a:pPr algn="ctr" rtl="0" fontAlgn="ctr"/>
                      <a:r>
                        <a:rPr lang="en-US" sz="700" b="1" i="0" u="none" strike="noStrike" smtId="4294967295">
                          <a:solidFill>
                            <a:srgbClr val="FFFFFF"/>
                          </a:solidFill>
                          <a:effectLst/>
                          <a:highlight>
                            <a:srgbClr val="000000">
                              <a:alpha val="0"/>
                            </a:srgbClr>
                          </a:highlight>
                          <a:latin typeface="Times New Roman"/>
                        </a:rPr>
                        <a:t>Plan (ths. KZT)</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rowSpan="2">
                  <a:txBody>
                    <a:bodyPr/>
                    <a:lstStyle/>
                    <a:p>
                      <a:pPr algn="ctr" rtl="0" fontAlgn="ctr"/>
                      <a:r>
                        <a:rPr lang="en-US" sz="700" b="1" i="0" u="none" strike="noStrike" smtId="4294967295">
                          <a:solidFill>
                            <a:srgbClr val="FFFFFF"/>
                          </a:solidFill>
                          <a:effectLst/>
                          <a:highlight>
                            <a:srgbClr val="000000">
                              <a:alpha val="0"/>
                            </a:srgbClr>
                          </a:highlight>
                          <a:latin typeface="Times New Roman"/>
                        </a:rPr>
                        <a:t>Execution in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rowSpan="2">
                  <a:txBody>
                    <a:bodyPr/>
                    <a:lstStyle/>
                    <a:p>
                      <a:pPr algn="ctr" rtl="0" fontAlgn="ctr"/>
                      <a:r>
                        <a:rPr lang="en-US" sz="700" b="1" i="0" u="none" strike="noStrike" smtId="4294967295">
                          <a:solidFill>
                            <a:srgbClr val="FFFFFF"/>
                          </a:solidFill>
                          <a:effectLst/>
                          <a:highlight>
                            <a:srgbClr val="000000">
                              <a:alpha val="0"/>
                            </a:srgbClr>
                          </a:highlight>
                          <a:latin typeface="Times New Roman"/>
                        </a:rPr>
                        <a:t>Justification</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r>
              <a:tr h="0">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plan</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fact</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r>
              <a:tr h="83869">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1</a:t>
                      </a:r>
                    </a:p>
                  </a:txBody>
                  <a:tcPr marL="2707" marR="2707" marT="2707"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2</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3</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4</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5</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6</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7</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8</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r>
              <a:tr h="1205231">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Construction of power transmission line-220kV Aktau-Karazhanbas with autotransformer 1x125MVA at Node Distribution Substation "Karazhanbas"</a:t>
                      </a:r>
                    </a:p>
                  </a:txBody>
                  <a:tcPr marL="2707" marR="2707" marT="2707"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km/pcs.</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198,6/1</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147/1</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1 325 689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2 405 678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181%</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The increase in the approved amount of the project was within the framework of the project adjustment, which provided for an increase in transformer capacity from 125 MVA to 150 MVA, replacement of existing 16 MVA transformers with 25 MVA, replacement of morally and physically obsolete current transformers and voltage transformers, and also considered the suppression of VL-220kV with communications not foreseen by the project. The project adjustment received a positive opinion from the Republican State Enterprise of State Expertise No. 01-0553 / 15 dated 12/21/2015. Also in 2017, in the course of work on the expansion of the open switchgear-220kV Thermal Power Plant-3 "MANGISTAU NUCLEAR ENERGY COMBINAT-Kazatomprom" LLP additionally demanded to provide for the improvement of the territory and outfit trail attire, on the upper edge of the fence, a visor from the wire "Egoza" , antidopic barrier. Also for the expansion of an open switchgear-220kV, the project did not provide for the installation of an oil pan, the installation of cable trays, and filling the site with rubble. The completion is planned for 2018.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95695">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  Modernization (reconstruction) of equipment Open switchgear-35kV at 110/35 / 6kV substation "Plateau", substation 110/35 / 6kV "Vadina"</a:t>
                      </a:r>
                    </a:p>
                  </a:txBody>
                  <a:tcPr marL="2707" marR="2707" marT="2707"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piece / off</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2./10</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2./10</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8 330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11 050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133%</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Construction, installation and commissioning work has been completed. New equipment commissioned.</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95695">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Reconstruction of equipment Open switchgear -35kV, 110kV with replacement — separator — 110kV short circuiter and 35kV reclosers installed at 110/35 / 6kV substation “East Zhetybai”</a:t>
                      </a:r>
                    </a:p>
                  </a:txBody>
                  <a:tcPr marL="2707" marR="2707" marT="2707"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piece / off</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1./9</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1./9</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4 900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4 900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100%</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Construction, installation and commissioning work has been completed. New equipment commissioned.</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30463">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Modernization of a 6kV switchgear at a 110 / 6kV "steam treatment" substation with the replacement of a closed switchgear-6kV with a package outdoor switchgear of 6kV</a:t>
                      </a:r>
                    </a:p>
                  </a:txBody>
                  <a:tcPr marL="2707" marR="2707" marT="2707"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pcs./cell</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1./25</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1./25</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74 017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74 491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101%</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Construction, installation and commissioning work has been completed. New equipment commissioned.</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95695">
                <a:tc>
                  <a:txBody>
                    <a:bodyPr/>
                    <a:lstStyle/>
                    <a:p>
                      <a:pPr algn="l" rtl="0" fontAlgn="ctr"/>
                      <a:r>
                        <a:rPr lang="en-US" sz="700" b="0" i="0" u="none" strike="noStrike" dirty="0" smtId="4294967295">
                          <a:solidFill>
                            <a:srgbClr val="000000"/>
                          </a:solidFill>
                          <a:effectLst/>
                          <a:highlight>
                            <a:srgbClr val="000000">
                              <a:alpha val="0"/>
                            </a:srgbClr>
                          </a:highlight>
                          <a:latin typeface="Times New Roman"/>
                        </a:rPr>
                        <a:t>Construction of electric power line 110 kV  from substation </a:t>
                      </a:r>
                      <a:r>
                        <a:rPr lang="en-US" sz="700" b="0" i="0" u="none" strike="noStrike" dirty="0" err="1" smtId="4294967295">
                          <a:solidFill>
                            <a:srgbClr val="000000"/>
                          </a:solidFill>
                          <a:effectLst/>
                          <a:highlight>
                            <a:srgbClr val="000000">
                              <a:alpha val="0"/>
                            </a:srgbClr>
                          </a:highlight>
                          <a:latin typeface="Times New Roman"/>
                        </a:rPr>
                        <a:t>Uzen</a:t>
                      </a:r>
                      <a:r>
                        <a:rPr lang="en-US" sz="700" b="0" i="0" u="none" strike="noStrike" dirty="0" smtId="4294967295">
                          <a:solidFill>
                            <a:srgbClr val="000000"/>
                          </a:solidFill>
                          <a:effectLst/>
                          <a:highlight>
                            <a:srgbClr val="000000">
                              <a:alpha val="0"/>
                            </a:srgbClr>
                          </a:highlight>
                          <a:latin typeface="Times New Roman"/>
                        </a:rPr>
                        <a:t> -220 kV to substation 110/35 / 6kV Plateau length (1х18.7 km) with replacement of 1х40MVA transformer</a:t>
                      </a:r>
                    </a:p>
                  </a:txBody>
                  <a:tcPr marL="2707" marR="2707" marT="2707"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km/pcs.</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1х18,7</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523,514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463,145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88%</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Construction and installation work is underway to implement this project. Completion is scheduled for 2018.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307521">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Modernization (reconstruction) of the equipment of outdoor switch-gear -110kV to substation 220/110 / 10kV "Uzen" No. of cells 1,2,7,8,11,12,15,16,24,25,26,27,28,29, 30,31,32</a:t>
                      </a:r>
                    </a:p>
                  </a:txBody>
                  <a:tcPr marL="2707" marR="2707" marT="2707"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17</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7</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200,846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262,664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131%</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Currently, the Design and Budget Documentation has been completed with an estimated cost of more than pledged.90 Obtained the opinion of the Republican State Enterprise of State Expertise No. 15-0093 / 16 dated 11.04.2016. This project is planned to be completed in 2018.</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30463">
                <a:tc>
                  <a:txBody>
                    <a:bodyPr/>
                    <a:lstStyle/>
                    <a:p>
                      <a:pPr algn="l" rtl="0" fontAlgn="ctr"/>
                      <a:r>
                        <a:rPr lang="en-US" sz="700" b="0" i="0" u="none" strike="noStrike" dirty="0" smtId="4294967295">
                          <a:solidFill>
                            <a:srgbClr val="000000"/>
                          </a:solidFill>
                          <a:effectLst/>
                          <a:highlight>
                            <a:srgbClr val="000000">
                              <a:alpha val="0"/>
                            </a:srgbClr>
                          </a:highlight>
                          <a:latin typeface="Times New Roman"/>
                        </a:rPr>
                        <a:t>Modernization (reconstruction) of equipment Open switchgear-110 substation 110/35 / 6kV "</a:t>
                      </a:r>
                      <a:r>
                        <a:rPr lang="en-US" sz="700" b="0" i="0" u="none" strike="noStrike" dirty="0" err="1" smtClean="0" smtId="4294967295">
                          <a:solidFill>
                            <a:srgbClr val="000000"/>
                          </a:solidFill>
                          <a:effectLst/>
                          <a:highlight>
                            <a:srgbClr val="000000">
                              <a:alpha val="0"/>
                            </a:srgbClr>
                          </a:highlight>
                          <a:latin typeface="Times New Roman"/>
                        </a:rPr>
                        <a:t>Gorodskaya</a:t>
                      </a:r>
                      <a:r>
                        <a:rPr lang="en-US" sz="700" b="0" i="0" u="none" strike="noStrike" dirty="0" smtId="4294967295">
                          <a:solidFill>
                            <a:srgbClr val="000000"/>
                          </a:solidFill>
                          <a:effectLst/>
                          <a:highlight>
                            <a:srgbClr val="000000">
                              <a:alpha val="0"/>
                            </a:srgbClr>
                          </a:highlight>
                          <a:latin typeface="Times New Roman"/>
                        </a:rPr>
                        <a:t>"</a:t>
                      </a:r>
                    </a:p>
                  </a:txBody>
                  <a:tcPr marL="2707" marR="2707" marT="2707"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piece / off</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1./2</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1./2</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44 311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50 117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113%</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Construction, installation and commissioning work has been completed. New equipment commissioned.</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64633">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Modernization (reconstruction) of equipment Open switchgear-110kV PS 110 / 6-6kV "Industrial Zone" </a:t>
                      </a:r>
                    </a:p>
                  </a:txBody>
                  <a:tcPr marL="2707" marR="2707" marT="2707"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piece / off</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1./2</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1./2</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32 224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36 564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113%</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Construction, installation and commissioning work has been completed. New equipment commissioned.</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95695">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Modernization (reconstruction) of equipment 6kV closed switchgear substation 35 / 6kV "Glinzavod" and substation-35 / 6kV "Vostochnaya"</a:t>
                      </a:r>
                    </a:p>
                  </a:txBody>
                  <a:tcPr marL="2707" marR="2707" marT="2707"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piece / off</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2./41</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2./41</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513,020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522,390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102%</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Construction, installation and commissioning work has been completed. New equipment commissioned.</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95695">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Modernization (reconstruction) of the equipment of the 6 kV indoor switchgear of the 110/6 kV Karamandybas substation, 110/6 kV thermal station and the upgrade</a:t>
                      </a:r>
                    </a:p>
                  </a:txBody>
                  <a:tcPr marL="2707" marR="2707" marT="2707"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pcs./cell</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2./39</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2./39</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499,687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527,434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106%</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Construction, installation and commissioning work has been completed. New equipment commissioned.</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326158">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Replacement of power transformers at 110/35 / 6kV "Zhetybay" substation with a capacity of 2x40MVA and 2x63MVA</a:t>
                      </a:r>
                    </a:p>
                  </a:txBody>
                  <a:tcPr marL="2707" marR="2707" marT="2707"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pieces</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2</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32 967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0%</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0" i="0" u="none" strike="noStrike" dirty="0" smtId="4294967295">
                          <a:solidFill>
                            <a:srgbClr val="000000"/>
                          </a:solidFill>
                          <a:effectLst/>
                          <a:highlight>
                            <a:srgbClr val="000000">
                              <a:alpha val="0"/>
                            </a:srgbClr>
                          </a:highlight>
                          <a:latin typeface="Times New Roman"/>
                        </a:rPr>
                        <a:t>The development of design and estimate documentation was canceled due to the absence of the need to replace transformers, since there is no increase in additional loads by analyzing the code for issuing technical specifications and developing infrastructure in </a:t>
                      </a:r>
                      <a:r>
                        <a:rPr lang="en-US" sz="700" b="0" i="0" u="none" strike="noStrike" dirty="0" err="1" smtId="4294967295">
                          <a:solidFill>
                            <a:srgbClr val="000000"/>
                          </a:solidFill>
                          <a:effectLst/>
                          <a:highlight>
                            <a:srgbClr val="000000">
                              <a:alpha val="0"/>
                            </a:srgbClr>
                          </a:highlight>
                          <a:latin typeface="Times New Roman"/>
                        </a:rPr>
                        <a:t>Zhetybai</a:t>
                      </a:r>
                      <a:r>
                        <a:rPr lang="en-US" sz="700" b="0" i="0" u="none" strike="noStrike" dirty="0" smtId="4294967295">
                          <a:solidFill>
                            <a:srgbClr val="000000"/>
                          </a:solidFill>
                          <a:effectLst/>
                          <a:highlight>
                            <a:srgbClr val="000000">
                              <a:alpha val="0"/>
                            </a:srgbClr>
                          </a:highlight>
                          <a:latin typeface="Times New Roman"/>
                        </a:rPr>
                        <a:t> as a whole.</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bl>
          </a:graphicData>
        </a:graphic>
      </p:graphicFrame>
      <p:cxnSp>
        <p:nvCxnSpPr>
          <p:cNvPr id="5" name="Прямая соединительная линия 4"/>
          <p:cNvCxnSpPr/>
          <p:nvPr/>
        </p:nvCxnSpPr>
        <p:spPr>
          <a:xfrm>
            <a:off x="276225" y="1340768"/>
            <a:ext cx="0" cy="5040560"/>
          </a:xfrm>
          <a:prstGeom prst="line">
            <a:avLst/>
          </a:prstGeom>
          <a:ln w="6350">
            <a:solidFill>
              <a:schemeClr val="tx1"/>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794905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5448" name="Прямоугольник 3"/>
          <p:cNvSpPr>
            <a:spLocks noChangeArrowheads="1"/>
          </p:cNvSpPr>
          <p:nvPr/>
        </p:nvSpPr>
        <p:spPr>
          <a:xfrm>
            <a:off x="272169" y="215900"/>
            <a:ext cx="8120311" cy="8237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6" tIns="45700" rIns="91396" bIns="45700">
            <a:spAutoFit/>
          </a:bodyPr>
          <a:lstStyle>
            <a:lvl1pPr defTabSz="912813">
              <a:defRPr>
                <a:solidFill>
                  <a:schemeClr val="tx1"/>
                </a:solidFill>
                <a:effectLst/>
                <a:latin typeface="Arial" panose="020B0604020202020204" pitchFamily="34" charset="0"/>
                <a:cs typeface="Arial" panose="020B0604020202020204" pitchFamily="34" charset="0"/>
              </a:defRPr>
            </a:lvl1pPr>
            <a:lvl2pPr marL="742950" indent="-285750" defTabSz="912813">
              <a:defRPr>
                <a:solidFill>
                  <a:schemeClr val="tx1"/>
                </a:solidFill>
                <a:effectLst/>
                <a:latin typeface="Arial" panose="020B0604020202020204" pitchFamily="34" charset="0"/>
                <a:cs typeface="Arial" panose="020B0604020202020204" pitchFamily="34" charset="0"/>
              </a:defRPr>
            </a:lvl2pPr>
            <a:lvl3pPr marL="1143000" indent="-228600" defTabSz="912813">
              <a:defRPr>
                <a:solidFill>
                  <a:schemeClr val="tx1"/>
                </a:solidFill>
                <a:effectLst/>
                <a:latin typeface="Arial" panose="020B0604020202020204" pitchFamily="34" charset="0"/>
                <a:cs typeface="Arial" panose="020B0604020202020204" pitchFamily="34" charset="0"/>
              </a:defRPr>
            </a:lvl3pPr>
            <a:lvl4pPr marL="1600200" indent="-228600" defTabSz="912813">
              <a:defRPr>
                <a:solidFill>
                  <a:schemeClr val="tx1"/>
                </a:solidFill>
                <a:effectLst/>
                <a:latin typeface="Arial" panose="020B0604020202020204" pitchFamily="34" charset="0"/>
                <a:cs typeface="Arial" panose="020B0604020202020204" pitchFamily="34" charset="0"/>
              </a:defRPr>
            </a:lvl4pPr>
            <a:lvl5pPr marL="2057400" indent="-228600" defTabSz="912813">
              <a:defRPr>
                <a:solidFill>
                  <a:schemeClr val="tx1"/>
                </a:solidFill>
                <a:effectLst/>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algn="ctr" rtl="0"/>
            <a:r>
              <a:rPr lang="en-US" sz="1600" b="1" i="0" u="none" strike="noStrike" smtId="4294967295">
                <a:solidFill>
                  <a:srgbClr val="335576"/>
                </a:solidFill>
                <a:effectLst/>
                <a:highlight>
                  <a:srgbClr val="000000">
                    <a:alpha val="0"/>
                  </a:srgbClr>
                </a:highlight>
                <a:latin typeface="Candara"/>
              </a:rPr>
              <a:t>Implementation of the Investment Program of JSC "MRPGC" for 2017, approved by the Department of Natural Monopolies Regulatory Committee andprotection of competition in the Mangystau region (continued)</a:t>
            </a:r>
          </a:p>
        </p:txBody>
      </p:sp>
      <p:cxnSp>
        <p:nvCxnSpPr>
          <p:cNvPr id="7" name="Прямая соединительная линия 6"/>
          <p:cNvCxnSpPr/>
          <p:nvPr/>
        </p:nvCxnSpPr>
        <p:spPr>
          <a:xfrm>
            <a:off x="276225" y="1030436"/>
            <a:ext cx="8543925" cy="0"/>
          </a:xfrm>
          <a:prstGeom prst="line">
            <a:avLst/>
          </a:prstGeom>
          <a:ln w="22225">
            <a:solidFill>
              <a:srgbClr val="000099"/>
            </a:solidFill>
          </a:ln>
          <a:effectLst/>
        </p:spPr>
        <p:style>
          <a:lnRef idx="1">
            <a:schemeClr val="accent1"/>
          </a:lnRef>
          <a:fillRef idx="0">
            <a:schemeClr val="accent1"/>
          </a:fillRef>
          <a:effectRef idx="0">
            <a:schemeClr val="accent1"/>
          </a:effectRef>
          <a:fontRef idx="minor">
            <a:schemeClr val="tx1"/>
          </a:fontRef>
        </p:style>
      </p:cxnSp>
      <p:graphicFrame>
        <p:nvGraphicFramePr>
          <p:cNvPr id="2" name="Таблица 1"/>
          <p:cNvGraphicFramePr>
            <a:graphicFrameLocks noGrp="1"/>
          </p:cNvGraphicFramePr>
          <p:nvPr>
            <p:extLst>
              <p:ext uri="{D42A27DB-BD31-4B8C-83A1-F6EECF244321}">
                <p14:modId xmlns:p14="http://schemas.microsoft.com/office/powerpoint/2010/main" val="4155159332"/>
              </p:ext>
            </p:extLst>
          </p:nvPr>
        </p:nvGraphicFramePr>
        <p:xfrm>
          <a:off x="276225" y="1342991"/>
          <a:ext cx="8543925" cy="4244950"/>
        </p:xfrm>
        <a:graphic>
          <a:graphicData uri="http://schemas.openxmlformats.org/drawingml/2006/table">
            <a:tbl>
              <a:tblPr>
                <a:effectLst/>
              </a:tblPr>
              <a:tblGrid>
                <a:gridCol w="2059202"/>
                <a:gridCol w="555039"/>
                <a:gridCol w="629046"/>
                <a:gridCol w="629046"/>
                <a:gridCol w="704901"/>
                <a:gridCol w="747454"/>
                <a:gridCol w="643849"/>
                <a:gridCol w="2575388"/>
              </a:tblGrid>
              <a:tr h="158420">
                <a:tc rowSpan="2">
                  <a:txBody>
                    <a:bodyPr/>
                    <a:lstStyle/>
                    <a:p>
                      <a:pPr algn="ctr" rtl="0" fontAlgn="ctr"/>
                      <a:r>
                        <a:rPr lang="en-US" sz="700" b="1" i="0" u="none" strike="noStrike" dirty="0" smtId="4294967295">
                          <a:solidFill>
                            <a:srgbClr val="FFFFFF"/>
                          </a:solidFill>
                          <a:effectLst/>
                          <a:highlight>
                            <a:srgbClr val="000000">
                              <a:alpha val="0"/>
                            </a:srgbClr>
                          </a:highlight>
                          <a:latin typeface="Times New Roman"/>
                        </a:rPr>
                        <a:t>Name of events</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rowSpan="2">
                  <a:txBody>
                    <a:bodyPr/>
                    <a:lstStyle/>
                    <a:p>
                      <a:pPr algn="ctr" rtl="0" fontAlgn="ctr"/>
                      <a:r>
                        <a:rPr lang="en-US" sz="700" b="1" i="0" u="none" strike="noStrike" smtId="4294967295">
                          <a:solidFill>
                            <a:srgbClr val="FFFFFF"/>
                          </a:solidFill>
                          <a:effectLst/>
                          <a:highlight>
                            <a:srgbClr val="000000">
                              <a:alpha val="0"/>
                            </a:srgbClr>
                          </a:highlight>
                          <a:latin typeface="Times New Roman"/>
                        </a:rPr>
                        <a:t>Unit of measurement</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gridSpan="2">
                  <a:txBody>
                    <a:bodyPr/>
                    <a:lstStyle/>
                    <a:p>
                      <a:pPr algn="ctr" rtl="0" fontAlgn="ctr"/>
                      <a:r>
                        <a:rPr lang="en-US" sz="700" b="1" i="0" u="none" strike="noStrike" smtId="4294967295">
                          <a:solidFill>
                            <a:srgbClr val="FFFFFF"/>
                          </a:solidFill>
                          <a:effectLst/>
                          <a:highlight>
                            <a:srgbClr val="000000">
                              <a:alpha val="0"/>
                            </a:srgbClr>
                          </a:highlight>
                          <a:latin typeface="Times New Roman"/>
                        </a:rPr>
                        <a:t>Quantity in physical terms</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hMerge="1">
                  <a:txBody>
                    <a:bodyPr/>
                    <a:lstStyle/>
                    <a:p>
                      <a:endParaRPr lang="ru-RU">
                        <a:effectLst/>
                      </a:endParaRPr>
                    </a:p>
                  </a:txBody>
                  <a:tcPr/>
                </a:tc>
                <a:tc rowSpan="2">
                  <a:txBody>
                    <a:bodyPr/>
                    <a:lstStyle/>
                    <a:p>
                      <a:pPr algn="ctr" rtl="0" fontAlgn="ctr"/>
                      <a:r>
                        <a:rPr lang="en-US" sz="700" b="1" i="0" u="none" strike="noStrike" smtId="4294967295">
                          <a:solidFill>
                            <a:srgbClr val="FFFFFF"/>
                          </a:solidFill>
                          <a:effectLst/>
                          <a:highlight>
                            <a:srgbClr val="000000">
                              <a:alpha val="0"/>
                            </a:srgbClr>
                          </a:highlight>
                          <a:latin typeface="Times New Roman"/>
                        </a:rPr>
                        <a:t>Plan (ths. KZT)</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rowSpan="2">
                  <a:txBody>
                    <a:bodyPr/>
                    <a:lstStyle/>
                    <a:p>
                      <a:pPr algn="ctr" rtl="0" fontAlgn="ctr"/>
                      <a:r>
                        <a:rPr lang="en-US" sz="700" b="1" i="0" u="none" strike="noStrike" dirty="0" smtId="4294967295">
                          <a:solidFill>
                            <a:srgbClr val="FFFFFF"/>
                          </a:solidFill>
                          <a:effectLst/>
                          <a:highlight>
                            <a:srgbClr val="000000">
                              <a:alpha val="0"/>
                            </a:srgbClr>
                          </a:highlight>
                          <a:latin typeface="Times New Roman"/>
                        </a:rPr>
                        <a:t>Plan (</a:t>
                      </a:r>
                      <a:r>
                        <a:rPr lang="en-US" sz="700" b="1" i="0" u="none" strike="noStrike" dirty="0" err="1" smtId="4294967295">
                          <a:solidFill>
                            <a:srgbClr val="FFFFFF"/>
                          </a:solidFill>
                          <a:effectLst/>
                          <a:highlight>
                            <a:srgbClr val="000000">
                              <a:alpha val="0"/>
                            </a:srgbClr>
                          </a:highlight>
                          <a:latin typeface="Times New Roman"/>
                        </a:rPr>
                        <a:t>ths</a:t>
                      </a:r>
                      <a:r>
                        <a:rPr lang="en-US" sz="700" b="1" i="0" u="none" strike="noStrike" dirty="0" smtId="4294967295">
                          <a:solidFill>
                            <a:srgbClr val="FFFFFF"/>
                          </a:solidFill>
                          <a:effectLst/>
                          <a:highlight>
                            <a:srgbClr val="000000">
                              <a:alpha val="0"/>
                            </a:srgbClr>
                          </a:highlight>
                          <a:latin typeface="Times New Roman"/>
                        </a:rPr>
                        <a:t>. KZT)</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rowSpan="2">
                  <a:txBody>
                    <a:bodyPr/>
                    <a:lstStyle/>
                    <a:p>
                      <a:pPr algn="ctr" rtl="0" fontAlgn="ctr"/>
                      <a:r>
                        <a:rPr lang="en-US" sz="700" b="1" i="0" u="none" strike="noStrike" smtId="4294967295">
                          <a:solidFill>
                            <a:srgbClr val="FFFFFF"/>
                          </a:solidFill>
                          <a:effectLst/>
                          <a:highlight>
                            <a:srgbClr val="000000">
                              <a:alpha val="0"/>
                            </a:srgbClr>
                          </a:highlight>
                          <a:latin typeface="Times New Roman"/>
                        </a:rPr>
                        <a:t>Execution in %</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rowSpan="2">
                  <a:txBody>
                    <a:bodyPr/>
                    <a:lstStyle/>
                    <a:p>
                      <a:pPr algn="ctr" rtl="0" fontAlgn="ctr"/>
                      <a:r>
                        <a:rPr lang="en-US" sz="700" b="1" i="0" u="none" strike="noStrike" smtId="4294967295">
                          <a:solidFill>
                            <a:srgbClr val="FFFFFF"/>
                          </a:solidFill>
                          <a:effectLst/>
                          <a:highlight>
                            <a:srgbClr val="000000">
                              <a:alpha val="0"/>
                            </a:srgbClr>
                          </a:highlight>
                          <a:latin typeface="Times New Roman"/>
                        </a:rPr>
                        <a:t>Justification</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r>
              <a:tr h="0">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plan</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fact</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r>
              <a:tr h="83869">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1</a:t>
                      </a:r>
                    </a:p>
                  </a:txBody>
                  <a:tcPr marL="2707" marR="2707" marT="2707"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2</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3</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4</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5</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6</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7</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algn="ctr" rtl="0" fontAlgn="ctr"/>
                      <a:r>
                        <a:rPr lang="en-US" sz="700" b="1" i="0" u="none" strike="noStrike" smtId="4294967295">
                          <a:solidFill>
                            <a:srgbClr val="FFFFFF"/>
                          </a:solidFill>
                          <a:effectLst/>
                          <a:highlight>
                            <a:srgbClr val="000000">
                              <a:alpha val="0"/>
                            </a:srgbClr>
                          </a:highlight>
                          <a:latin typeface="Times New Roman"/>
                        </a:rPr>
                        <a:t>8</a:t>
                      </a:r>
                    </a:p>
                  </a:txBody>
                  <a:tcPr marL="2707" marR="2707" marT="27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F81BD"/>
                    </a:solidFill>
                  </a:tcPr>
                </a:tc>
              </a:tr>
              <a:tr h="429256">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Replacement of power transformers at the 35 / 6kV substation "Block-type pumping station-3" with a capacity of 2x6.3MVA and 2x10MVA</a:t>
                      </a:r>
                    </a:p>
                  </a:txBody>
                  <a:tcPr marL="9525" marR="9525" marT="9525"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pieces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177,557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179,127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Construction, installation and commissioning work has been completed. New equipment commissioned.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360040">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Replacement of power transformers at 35 / 6kV "Block-type pumping station-2" 9 substation (Block-type pumping station) with a capacity of 2x6.3MVA and 2x10MVA</a:t>
                      </a:r>
                    </a:p>
                  </a:txBody>
                  <a:tcPr marL="9525" marR="9525" marT="9525"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pieces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177,557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179,127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Construction, installation and commissioning work has been completed. New equipment commissioned.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432048">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Modernization (reconstruction) of the equipment of outdoor switchgear-35kV substation 35 / 6kV "Block-type pumping station-2,3,4,5", Tasbulat, Beket-Ata, Akkudyk, Akzhigit</a:t>
                      </a:r>
                    </a:p>
                  </a:txBody>
                  <a:tcPr marL="9525" marR="9525" marT="9525"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piece / off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7./22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7./22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549,209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567,654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Construction, installation and commissioning work has been completed. New equipment commissioned.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288032">
                <a:tc>
                  <a:txBody>
                    <a:bodyPr/>
                    <a:lstStyle/>
                    <a:p>
                      <a:pPr algn="l" rtl="0" fontAlgn="ctr"/>
                      <a:r>
                        <a:rPr lang="en-US" sz="700" b="0" i="0" u="none" strike="noStrike" dirty="0" smtId="4294967295">
                          <a:solidFill>
                            <a:srgbClr val="000000"/>
                          </a:solidFill>
                          <a:effectLst/>
                          <a:highlight>
                            <a:srgbClr val="000000">
                              <a:alpha val="0"/>
                            </a:srgbClr>
                          </a:highlight>
                          <a:latin typeface="Times New Roman"/>
                        </a:rPr>
                        <a:t>Modernization (reconstruction) of equipment Open switchgear-35kV </a:t>
                      </a:r>
                      <a:r>
                        <a:rPr lang="en-US" sz="700" b="0" i="0" u="none" strike="noStrike" smtId="4294967295">
                          <a:solidFill>
                            <a:srgbClr val="000000"/>
                          </a:solidFill>
                          <a:effectLst/>
                          <a:highlight>
                            <a:srgbClr val="000000">
                              <a:alpha val="0"/>
                            </a:srgbClr>
                          </a:highlight>
                          <a:latin typeface="Times New Roman"/>
                        </a:rPr>
                        <a:t>and </a:t>
                      </a:r>
                      <a:r>
                        <a:rPr lang="en-US" sz="700" b="0" i="0" u="none" strike="noStrike" smtClean="0" smtId="4294967295">
                          <a:solidFill>
                            <a:srgbClr val="000000"/>
                          </a:solidFill>
                          <a:effectLst/>
                          <a:highlight>
                            <a:srgbClr val="000000">
                              <a:alpha val="0"/>
                            </a:srgbClr>
                          </a:highlight>
                          <a:latin typeface="Times New Roman"/>
                        </a:rPr>
                        <a:t>Closed Switchgear-6kV </a:t>
                      </a:r>
                      <a:r>
                        <a:rPr lang="en-US" sz="700" b="0" i="0" u="none" strike="noStrike" dirty="0" smtId="4294967295">
                          <a:solidFill>
                            <a:srgbClr val="000000"/>
                          </a:solidFill>
                          <a:effectLst/>
                          <a:highlight>
                            <a:srgbClr val="000000">
                              <a:alpha val="0"/>
                            </a:srgbClr>
                          </a:highlight>
                          <a:latin typeface="Times New Roman"/>
                        </a:rPr>
                        <a:t>substation 35 / 6kV "cold filter plugging point" </a:t>
                      </a:r>
                    </a:p>
                  </a:txBody>
                  <a:tcPr marL="9525" marR="9525" marT="9525"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piece / off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1./17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24 703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23 179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Design estimates developed, agreed with the JSC "MRPGC"  Construction and installation work is planned for 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576064">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Modernization (reconstruction) of outdoor switch-gear 35 kV  and Package outdoor switchgear 6.10 kV at  substation 35 \ 10 kV  Tigen, Zharmysh, Kyzyl-Turan, Ushtagan, Shaiyr, Kyzan, Tushchykuduk, Karyernaya (Beyneu)</a:t>
                      </a:r>
                    </a:p>
                  </a:txBody>
                  <a:tcPr marL="9525" marR="9525" marT="9525"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pcs./cell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9./12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9./12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11 000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77 300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703%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Development Design and estimate documentation is completed.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432048">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Acquisition of fixed assets and intangible assets</a:t>
                      </a:r>
                    </a:p>
                  </a:txBody>
                  <a:tcPr marL="9525" marR="9525" marT="9525"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fontAlgn="ctr"/>
                      <a:r>
                        <a:rPr lang="ru-RU" sz="7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7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7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87 677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302,719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345%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In connection with the production needs, power and current transformers, instruments and equipment, as well as technological vehicles were purchased.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432048">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Development of design and estimate documentation for the project "Modernization of equipment for 35 kV outdoor switchgear of 4 cells at -110 / 35 / 6kV Zhetybai substation </a:t>
                      </a:r>
                    </a:p>
                  </a:txBody>
                  <a:tcPr marL="9525" marR="9525" marT="9525"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fontAlgn="ctr"/>
                      <a:r>
                        <a:rPr lang="ru-RU" sz="7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7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7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7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4 100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7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fontAlgn="ctr"/>
                      <a:r>
                        <a:rPr lang="ru-RU" sz="7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360040">
                <a:tc>
                  <a:txBody>
                    <a:bodyPr/>
                    <a:lstStyle/>
                    <a:p>
                      <a:pPr algn="l" rtl="0" fontAlgn="ctr"/>
                      <a:r>
                        <a:rPr lang="en-US" sz="700" b="0" i="0" u="none" strike="noStrike" smtId="4294967295">
                          <a:solidFill>
                            <a:srgbClr val="000000"/>
                          </a:solidFill>
                          <a:effectLst/>
                          <a:highlight>
                            <a:srgbClr val="000000">
                              <a:alpha val="0"/>
                            </a:srgbClr>
                          </a:highlight>
                          <a:latin typeface="Times New Roman"/>
                        </a:rPr>
                        <a:t>Modernization (reconstruction) of equipment of outdoor switch-gear -35kV substation 35 / 6kV "Sauskan" </a:t>
                      </a:r>
                    </a:p>
                  </a:txBody>
                  <a:tcPr marL="9525" marR="9525" marT="9525"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fontAlgn="ctr"/>
                      <a:r>
                        <a:rPr lang="ru-RU" sz="7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7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7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7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0" i="0" u="none" strike="noStrike" smtId="4294967295">
                          <a:solidFill>
                            <a:srgbClr val="000000"/>
                          </a:solidFill>
                          <a:effectLst/>
                          <a:highlight>
                            <a:srgbClr val="000000">
                              <a:alpha val="0"/>
                            </a:srgbClr>
                          </a:highlight>
                          <a:latin typeface="Times New Roman"/>
                        </a:rPr>
                        <a:t>                    4 100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7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fontAlgn="ctr"/>
                      <a:r>
                        <a:rPr lang="ru-RU" sz="7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432048">
                <a:tc>
                  <a:txBody>
                    <a:bodyPr/>
                    <a:lstStyle/>
                    <a:p>
                      <a:pPr algn="l" rtl="0" fontAlgn="ctr"/>
                      <a:r>
                        <a:rPr lang="en-US" sz="700" b="1" i="0" u="none" strike="noStrike" smtId="4294967295">
                          <a:solidFill>
                            <a:srgbClr val="000000"/>
                          </a:solidFill>
                          <a:effectLst/>
                          <a:highlight>
                            <a:srgbClr val="000000">
                              <a:alpha val="0"/>
                            </a:srgbClr>
                          </a:highlight>
                          <a:latin typeface="Times New Roman"/>
                        </a:rPr>
                        <a:t>TOTAL</a:t>
                      </a:r>
                    </a:p>
                  </a:txBody>
                  <a:tcPr marL="9525" marR="9525" marT="9525" marB="0" anchor="ctr">
                    <a:lnL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fontAlgn="ctr"/>
                      <a:r>
                        <a:rPr lang="ru-RU" sz="700" b="1"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700" b="1"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700" b="1"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1" i="0" u="none" strike="noStrike" smtId="4294967295">
                          <a:solidFill>
                            <a:srgbClr val="000000"/>
                          </a:solidFill>
                          <a:effectLst/>
                          <a:highlight>
                            <a:srgbClr val="000000">
                              <a:alpha val="0"/>
                            </a:srgbClr>
                          </a:highlight>
                          <a:latin typeface="Times New Roman"/>
                        </a:rPr>
                        <a:t>           4 287 208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700" b="1" i="0" u="none" strike="noStrike" smtId="4294967295">
                          <a:solidFill>
                            <a:srgbClr val="000000"/>
                          </a:solidFill>
                          <a:effectLst/>
                          <a:highlight>
                            <a:srgbClr val="000000">
                              <a:alpha val="0"/>
                            </a:srgbClr>
                          </a:highlight>
                          <a:latin typeface="Times New Roman"/>
                        </a:rPr>
                        <a:t>             5 695 740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700" b="1" i="0" u="none" strike="noStrike" smtId="4294967295">
                          <a:solidFill>
                            <a:srgbClr val="000000"/>
                          </a:solidFill>
                          <a:effectLst/>
                          <a:highlight>
                            <a:srgbClr val="000000">
                              <a:alpha val="0"/>
                            </a:srgbClr>
                          </a:highlight>
                          <a:latin typeface="Times New Roman"/>
                        </a:rPr>
                        <a:t>133%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fontAlgn="ctr"/>
                      <a:r>
                        <a:rPr lang="ru-RU" sz="700" b="1" i="0" u="none" strike="noStrike" dirty="0">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bl>
          </a:graphicData>
        </a:graphic>
      </p:graphicFrame>
      <p:cxnSp>
        <p:nvCxnSpPr>
          <p:cNvPr id="4" name="Прямая соединительная линия 3"/>
          <p:cNvCxnSpPr/>
          <p:nvPr/>
        </p:nvCxnSpPr>
        <p:spPr>
          <a:xfrm>
            <a:off x="276225" y="1340768"/>
            <a:ext cx="0" cy="3744416"/>
          </a:xfrm>
          <a:prstGeom prst="line">
            <a:avLst/>
          </a:prstGeom>
          <a:ln w="6350">
            <a:solidFill>
              <a:schemeClr val="tx1"/>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155788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322263" y="71438"/>
            <a:ext cx="8893175" cy="649287"/>
          </a:xfrm>
          <a:ln w="22225">
            <a:noFill/>
          </a:ln>
          <a:effectLst/>
          <a:extLst>
            <a:ext uri="{91240B29-F687-4F45-9708-019B960494DF}">
              <a14:hiddenLine xmlns:a14="http://schemas.microsoft.com/office/drawing/2010/main" w="9525">
                <a:solidFill>
                  <a:srgbClr val="000000"/>
                </a:solidFill>
                <a:miter lim="800000"/>
                <a:headEnd/>
                <a:tailEnd/>
              </a14:hiddenLine>
            </a:ext>
          </a:extLst>
        </p:spPr>
        <p:style>
          <a:lnRef idx="1">
            <a:schemeClr val="accent1"/>
          </a:lnRef>
          <a:fillRef idx="0">
            <a:schemeClr val="accent1"/>
          </a:fillRef>
          <a:effectRef idx="0">
            <a:schemeClr val="accent1"/>
          </a:effectRef>
          <a:fontRef idx="minor">
            <a:schemeClr val="tx1"/>
          </a:fontRef>
        </p:style>
        <p:txBody>
          <a:bodyPr rtlCol="0">
            <a:noAutofit/>
          </a:bodyPr>
          <a:lstStyle/>
          <a:p>
            <a:pPr rtl="0" eaLnBrk="1" fontAlgn="auto" hangingPunct="1">
              <a:lnSpc>
                <a:spcPct val="90000"/>
              </a:lnSpc>
              <a:spcAft>
                <a:spcPct val="0"/>
              </a:spcAft>
              <a:defRPr>
                <a:effectLst/>
              </a:defRPr>
            </a:pPr>
            <a:r>
              <a:rPr lang="en-US" sz="2000" b="1" i="0" u="none" strike="noStrike" smtId="4294967295">
                <a:solidFill>
                  <a:srgbClr val="376092"/>
                </a:solidFill>
                <a:effectLst/>
                <a:highlight>
                  <a:srgbClr val="000000">
                    <a:alpha val="0"/>
                  </a:srgbClr>
                </a:highlight>
                <a:latin typeface="Arial"/>
                <a:ea typeface="+mj-ea"/>
                <a:cs typeface="Arial"/>
              </a:rPr>
              <a:t>Key financial and economic performance indicators of JSC "MRPGC" for 2017</a:t>
            </a:r>
          </a:p>
        </p:txBody>
      </p:sp>
      <p:sp>
        <p:nvSpPr>
          <p:cNvPr id="16387" name="Номер слайда 3"/>
          <p:cNvSpPr>
            <a:spLocks noGrp="1"/>
          </p:cNvSpPr>
          <p:nvPr>
            <p:ph type="sldNum" sz="quarter" idx="12"/>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effectLst/>
                <a:latin typeface="Arial" panose="020B0604020202020204" pitchFamily="34" charset="0"/>
                <a:cs typeface="Arial" panose="020B0604020202020204" pitchFamily="34" charset="0"/>
              </a:defRPr>
            </a:lvl1pPr>
            <a:lvl2pPr marL="742950" indent="-285750">
              <a:defRPr>
                <a:solidFill>
                  <a:schemeClr val="tx1"/>
                </a:solidFill>
                <a:effectLst/>
                <a:latin typeface="Arial" panose="020B0604020202020204" pitchFamily="34" charset="0"/>
                <a:cs typeface="Arial" panose="020B0604020202020204" pitchFamily="34" charset="0"/>
              </a:defRPr>
            </a:lvl2pPr>
            <a:lvl3pPr marL="1143000" indent="-228600">
              <a:defRPr>
                <a:solidFill>
                  <a:schemeClr val="tx1"/>
                </a:solidFill>
                <a:effectLst/>
                <a:latin typeface="Arial" panose="020B0604020202020204" pitchFamily="34" charset="0"/>
                <a:cs typeface="Arial" panose="020B0604020202020204" pitchFamily="34" charset="0"/>
              </a:defRPr>
            </a:lvl3pPr>
            <a:lvl4pPr marL="1600200" indent="-228600">
              <a:defRPr>
                <a:solidFill>
                  <a:schemeClr val="tx1"/>
                </a:solidFill>
                <a:effectLst/>
                <a:latin typeface="Arial" panose="020B0604020202020204" pitchFamily="34" charset="0"/>
                <a:cs typeface="Arial" panose="020B0604020202020204" pitchFamily="34" charset="0"/>
              </a:defRPr>
            </a:lvl4pPr>
            <a:lvl5pPr marL="2057400" indent="-22860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rtl="0"/>
            <a:r>
              <a:rPr lang="en-US" sz="1200" b="0" i="0" u="none" strike="noStrike" smtId="4294967295">
                <a:solidFill>
                  <a:srgbClr val="898989"/>
                </a:solidFill>
                <a:effectLst/>
                <a:highlight>
                  <a:srgbClr val="000000">
                    <a:alpha val="0"/>
                  </a:srgbClr>
                </a:highlight>
                <a:latin typeface="Calibri" panose="020F0502020204030204"/>
              </a:rPr>
              <a:t>4</a:t>
            </a:r>
          </a:p>
        </p:txBody>
      </p:sp>
      <p:cxnSp>
        <p:nvCxnSpPr>
          <p:cNvPr id="5" name="Прямая соединительная линия 4"/>
          <p:cNvCxnSpPr/>
          <p:nvPr/>
        </p:nvCxnSpPr>
        <p:spPr>
          <a:xfrm>
            <a:off x="395288" y="692150"/>
            <a:ext cx="8280400" cy="0"/>
          </a:xfrm>
          <a:prstGeom prst="line">
            <a:avLst/>
          </a:prstGeom>
          <a:ln w="22225">
            <a:solidFill>
              <a:srgbClr val="000099"/>
            </a:solidFill>
          </a:ln>
          <a:effectLst/>
        </p:spPr>
        <p:style>
          <a:lnRef idx="1">
            <a:schemeClr val="accent1"/>
          </a:lnRef>
          <a:fillRef idx="0">
            <a:schemeClr val="accent1"/>
          </a:fillRef>
          <a:effectRef idx="0">
            <a:schemeClr val="accent1"/>
          </a:effectRef>
          <a:fontRef idx="minor">
            <a:schemeClr val="tx1"/>
          </a:fontRef>
        </p:style>
      </p:cxnSp>
      <p:graphicFrame>
        <p:nvGraphicFramePr>
          <p:cNvPr id="6" name="Таблица 5"/>
          <p:cNvGraphicFramePr>
            <a:graphicFrameLocks noGrp="1"/>
          </p:cNvGraphicFramePr>
          <p:nvPr>
            <p:extLst>
              <p:ext uri="{D42A27DB-BD31-4B8C-83A1-F6EECF244321}">
                <p14:modId xmlns:p14="http://schemas.microsoft.com/office/powerpoint/2010/main" val="2821779981"/>
              </p:ext>
            </p:extLst>
          </p:nvPr>
        </p:nvGraphicFramePr>
        <p:xfrm>
          <a:off x="395288" y="836712"/>
          <a:ext cx="8280400" cy="2881858"/>
        </p:xfrm>
        <a:graphic>
          <a:graphicData uri="http://schemas.openxmlformats.org/drawingml/2006/table">
            <a:tbl>
              <a:tblPr>
                <a:effectLst/>
              </a:tblPr>
              <a:tblGrid>
                <a:gridCol w="432296"/>
                <a:gridCol w="3576646"/>
                <a:gridCol w="1192449"/>
                <a:gridCol w="1121258"/>
                <a:gridCol w="1103460"/>
                <a:gridCol w="854291"/>
              </a:tblGrid>
              <a:tr h="466725">
                <a:tc>
                  <a:txBody>
                    <a:bodyPr/>
                    <a:lstStyle/>
                    <a:p>
                      <a:pPr algn="ctr" rtl="0" fontAlgn="ctr"/>
                      <a:r>
                        <a:rPr lang="en-US" sz="900" b="1" i="0" u="none" strike="noStrike" dirty="0" smtId="4294967295">
                          <a:solidFill>
                            <a:srgbClr val="000000"/>
                          </a:solidFill>
                          <a:effectLst/>
                          <a:highlight>
                            <a:srgbClr val="000000">
                              <a:alpha val="0"/>
                            </a:srgbClr>
                          </a:highlight>
                          <a:latin typeface="Arial"/>
                        </a:rPr>
                        <a:t>No.</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1" i="0" u="none" strike="noStrike" smtId="4294967295">
                          <a:solidFill>
                            <a:srgbClr val="000000"/>
                          </a:solidFill>
                          <a:effectLst/>
                          <a:highlight>
                            <a:srgbClr val="000000">
                              <a:alpha val="0"/>
                            </a:srgbClr>
                          </a:highlight>
                          <a:latin typeface="Arial"/>
                        </a:rPr>
                        <a:t>Name of indicators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1" i="0" u="none" strike="noStrike" smtId="4294967295">
                          <a:solidFill>
                            <a:srgbClr val="000000"/>
                          </a:solidFill>
                          <a:effectLst/>
                          <a:highlight>
                            <a:srgbClr val="000000">
                              <a:alpha val="0"/>
                            </a:srgbClr>
                          </a:highlight>
                          <a:latin typeface="Arial"/>
                        </a:rPr>
                        <a:t>Unit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1" i="0" u="none" strike="noStrike" smtId="4294967295">
                          <a:solidFill>
                            <a:srgbClr val="000000"/>
                          </a:solidFill>
                          <a:effectLst/>
                          <a:highlight>
                            <a:srgbClr val="000000">
                              <a:alpha val="0"/>
                            </a:srgbClr>
                          </a:highlight>
                          <a:latin typeface="Arial"/>
                        </a:rPr>
                        <a:t>Plan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1" i="0" u="none" strike="noStrike" smtId="4294967295">
                          <a:solidFill>
                            <a:srgbClr val="000000"/>
                          </a:solidFill>
                          <a:effectLst/>
                          <a:highlight>
                            <a:srgbClr val="000000">
                              <a:alpha val="0"/>
                            </a:srgbClr>
                          </a:highlight>
                          <a:latin typeface="Arial"/>
                        </a:rPr>
                        <a:t>Fact (unaudited)</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1" i="0" u="none" strike="noStrike" smtId="4294967295">
                          <a:solidFill>
                            <a:srgbClr val="000000"/>
                          </a:solidFill>
                          <a:effectLst/>
                          <a:highlight>
                            <a:srgbClr val="000000">
                              <a:alpha val="0"/>
                            </a:srgbClr>
                          </a:highlight>
                          <a:latin typeface="Arial"/>
                        </a:rPr>
                        <a:t>% execution</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r>
              <a:tr h="253355">
                <a:tc>
                  <a:txBody>
                    <a:bodyPr/>
                    <a:lstStyle/>
                    <a:p>
                      <a:pPr algn="ctr" rtl="0" fontAlgn="ctr"/>
                      <a:r>
                        <a:rPr lang="en-US" sz="900" b="0" i="0" u="none" strike="noStrike" smtId="4294967295">
                          <a:solidFill>
                            <a:srgbClr val="000000"/>
                          </a:solidFill>
                          <a:effectLst/>
                          <a:highlight>
                            <a:srgbClr val="000000">
                              <a:alpha val="0"/>
                            </a:srgbClr>
                          </a:highlight>
                          <a:latin typeface="Arial"/>
                        </a:rPr>
                        <a:t>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l" rtl="0" fontAlgn="ctr"/>
                      <a:r>
                        <a:rPr lang="en-US" sz="900" b="0" i="0" u="none" strike="noStrike" smtId="4294967295">
                          <a:solidFill>
                            <a:srgbClr val="000000"/>
                          </a:solidFill>
                          <a:effectLst/>
                          <a:highlight>
                            <a:srgbClr val="000000">
                              <a:alpha val="0"/>
                            </a:srgbClr>
                          </a:highlight>
                          <a:latin typeface="Arial"/>
                        </a:rPr>
                        <a:t>Power transmission</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million kW / h</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2 520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2 558</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101%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r>
              <a:tr h="216024">
                <a:tc>
                  <a:txBody>
                    <a:bodyPr/>
                    <a:lstStyle/>
                    <a:p>
                      <a:pPr algn="ctr" rtl="0" fontAlgn="ctr"/>
                      <a:r>
                        <a:rPr lang="en-US" sz="900" b="0" i="0" u="none" strike="noStrike" smtId="4294967295">
                          <a:solidFill>
                            <a:srgbClr val="000000"/>
                          </a:solidFill>
                          <a:effectLst/>
                          <a:highlight>
                            <a:srgbClr val="000000">
                              <a:alpha val="0"/>
                            </a:srgbClr>
                          </a:highlight>
                          <a:latin typeface="Arial"/>
                        </a:rPr>
                        <a:t>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l" rtl="0" fontAlgn="ctr"/>
                      <a:r>
                        <a:rPr lang="en-US" sz="900" b="0" i="0" u="none" strike="noStrike" smtId="4294967295">
                          <a:solidFill>
                            <a:srgbClr val="000000"/>
                          </a:solidFill>
                          <a:effectLst/>
                          <a:highlight>
                            <a:srgbClr val="000000">
                              <a:alpha val="0"/>
                            </a:srgbClr>
                          </a:highlight>
                          <a:latin typeface="Arial"/>
                        </a:rPr>
                        <a:t>Average selling rates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KZT / kWh</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4.44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4.44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100%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r>
              <a:tr h="342900">
                <a:tc>
                  <a:txBody>
                    <a:bodyPr/>
                    <a:lstStyle/>
                    <a:p>
                      <a:pPr algn="l" rtl="0" fontAlgn="ctr"/>
                      <a:r>
                        <a:rPr lang="ru-RU" sz="900" b="0" i="0" u="none" strike="noStrike">
                          <a:solidFill>
                            <a:srgbClr val="000000"/>
                          </a:solidFill>
                          <a:effectLst/>
                          <a:latin typeface="Arial"/>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l" rtl="0" fontAlgn="ctr"/>
                      <a:r>
                        <a:rPr lang="en-US" sz="900" b="0" i="0" u="none" strike="noStrike" smtId="4294967295">
                          <a:solidFill>
                            <a:srgbClr val="000000"/>
                          </a:solidFill>
                          <a:effectLst/>
                          <a:highlight>
                            <a:srgbClr val="000000">
                              <a:alpha val="0"/>
                            </a:srgbClr>
                          </a:highlight>
                          <a:latin typeface="Arial"/>
                        </a:rPr>
                        <a:t>tariff for legal entities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KZT / kWh</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4.77</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4.77</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100%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r>
              <a:tr h="377180">
                <a:tc>
                  <a:txBody>
                    <a:bodyPr/>
                    <a:lstStyle/>
                    <a:p>
                      <a:pPr algn="l" rtl="0" fontAlgn="ctr"/>
                      <a:r>
                        <a:rPr lang="ru-RU" sz="900" b="0" i="0" u="none" strike="noStrike">
                          <a:solidFill>
                            <a:srgbClr val="000000"/>
                          </a:solidFill>
                          <a:effectLst/>
                          <a:latin typeface="Arial"/>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l" rtl="0" fontAlgn="ctr"/>
                      <a:r>
                        <a:rPr lang="en-US" sz="900" b="0" i="0" u="none" strike="noStrike" dirty="0" smtId="4294967295">
                          <a:solidFill>
                            <a:srgbClr val="000000"/>
                          </a:solidFill>
                          <a:effectLst/>
                          <a:highlight>
                            <a:srgbClr val="000000">
                              <a:alpha val="0"/>
                            </a:srgbClr>
                          </a:highlight>
                          <a:latin typeface="Arial"/>
                        </a:rPr>
                        <a:t>Tariff for a public utility company providing electricity transmission and distribution services and </a:t>
                      </a:r>
                      <a:r>
                        <a:rPr lang="ru-RU" sz="900" b="0" i="0" u="none" strike="noStrike" dirty="0" smtClean="0" smtId="4294967295">
                          <a:solidFill>
                            <a:srgbClr val="000000"/>
                          </a:solidFill>
                          <a:effectLst/>
                          <a:highlight>
                            <a:srgbClr val="000000">
                              <a:alpha val="0"/>
                            </a:srgbClr>
                          </a:highlight>
                          <a:latin typeface="Arial"/>
                        </a:rPr>
                        <a:t> </a:t>
                      </a:r>
                      <a:r>
                        <a:rPr lang="en-US" sz="900" b="0" i="0" u="none" strike="noStrike" dirty="0" err="1" smtClean="0" smtId="4294967295">
                          <a:solidFill>
                            <a:srgbClr val="000000"/>
                          </a:solidFill>
                          <a:effectLst/>
                          <a:highlight>
                            <a:srgbClr val="000000">
                              <a:alpha val="0"/>
                            </a:srgbClr>
                          </a:highlight>
                          <a:latin typeface="Arial"/>
                        </a:rPr>
                        <a:t>Elektrzhuyieleri</a:t>
                      </a:r>
                      <a:r>
                        <a:rPr lang="en-US" sz="900" b="0" i="0" u="none" strike="noStrike" dirty="0" smtClean="0" smtId="4294967295">
                          <a:solidFill>
                            <a:srgbClr val="000000"/>
                          </a:solidFill>
                          <a:effectLst/>
                          <a:highlight>
                            <a:srgbClr val="000000">
                              <a:alpha val="0"/>
                            </a:srgbClr>
                          </a:highlight>
                          <a:latin typeface="Arial"/>
                        </a:rPr>
                        <a:t> LLP</a:t>
                      </a:r>
                      <a:endParaRPr lang="en-US" sz="900" b="0" i="0" u="none" strike="noStrike" dirty="0" smtId="4294967295">
                        <a:solidFill>
                          <a:srgbClr val="000000"/>
                        </a:solidFill>
                        <a:effectLst/>
                        <a:highlight>
                          <a:srgbClr val="000000">
                            <a:alpha val="0"/>
                          </a:srgbClr>
                        </a:highligh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KZT / kWh</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2.74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2.74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100%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r>
              <a:tr h="216024">
                <a:tc>
                  <a:txBody>
                    <a:bodyPr/>
                    <a:lstStyle/>
                    <a:p>
                      <a:pPr algn="l" rtl="0" fontAlgn="ctr"/>
                      <a:r>
                        <a:rPr lang="ru-RU" sz="900" b="0" i="0" u="none" strike="noStrike">
                          <a:solidFill>
                            <a:srgbClr val="000000"/>
                          </a:solidFill>
                          <a:effectLst/>
                          <a:latin typeface="Arial"/>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l" rtl="0" fontAlgn="ctr"/>
                      <a:r>
                        <a:rPr lang="en-US" sz="900" b="0" i="0" u="none" strike="noStrike" dirty="0" smtId="4294967295">
                          <a:solidFill>
                            <a:srgbClr val="000000"/>
                          </a:solidFill>
                          <a:effectLst/>
                          <a:highlight>
                            <a:srgbClr val="000000">
                              <a:alpha val="0"/>
                            </a:srgbClr>
                          </a:highlight>
                          <a:latin typeface="Arial"/>
                        </a:rPr>
                        <a:t>T</a:t>
                      </a:r>
                      <a:r>
                        <a:rPr lang="en-US" sz="900" b="0" i="0" u="none" strike="noStrike" dirty="0" smtClean="0" smtId="4294967295">
                          <a:solidFill>
                            <a:srgbClr val="000000"/>
                          </a:solidFill>
                          <a:effectLst/>
                          <a:highlight>
                            <a:srgbClr val="000000">
                              <a:alpha val="0"/>
                            </a:srgbClr>
                          </a:highlight>
                          <a:latin typeface="Arial"/>
                        </a:rPr>
                        <a:t>ariff </a:t>
                      </a:r>
                      <a:r>
                        <a:rPr lang="en-US" sz="900" b="0" i="0" u="none" strike="noStrike" dirty="0" smtId="4294967295">
                          <a:solidFill>
                            <a:srgbClr val="000000"/>
                          </a:solidFill>
                          <a:effectLst/>
                          <a:highlight>
                            <a:srgbClr val="000000">
                              <a:alpha val="0"/>
                            </a:srgbClr>
                          </a:highlight>
                          <a:latin typeface="Arial"/>
                        </a:rPr>
                        <a:t>for individuals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KZT / kWh</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2.17</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2.17</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100%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r>
              <a:tr h="333375">
                <a:tc>
                  <a:txBody>
                    <a:bodyPr/>
                    <a:lstStyle/>
                    <a:p>
                      <a:pPr algn="ctr" rtl="0" fontAlgn="ctr"/>
                      <a:r>
                        <a:rPr lang="en-US" sz="900" b="0" i="0" u="none" strike="noStrike" smtId="4294967295">
                          <a:solidFill>
                            <a:srgbClr val="000000"/>
                          </a:solidFill>
                          <a:effectLst/>
                          <a:highlight>
                            <a:srgbClr val="000000">
                              <a:alpha val="0"/>
                            </a:srgbClr>
                          </a:highlight>
                          <a:latin typeface="Arial"/>
                        </a:rPr>
                        <a:t>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l" rtl="0" fontAlgn="ctr"/>
                      <a:r>
                        <a:rPr lang="en-US" sz="900" b="0" i="0" u="none" strike="noStrike" smtId="4294967295">
                          <a:solidFill>
                            <a:srgbClr val="000000"/>
                          </a:solidFill>
                          <a:effectLst/>
                          <a:highlight>
                            <a:srgbClr val="000000">
                              <a:alpha val="0"/>
                            </a:srgbClr>
                          </a:highlight>
                          <a:latin typeface="Arial"/>
                        </a:rPr>
                        <a:t>Revenues, total</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Revenues, total</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11 180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11 360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102%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r>
              <a:tr h="333375">
                <a:tc>
                  <a:txBody>
                    <a:bodyPr/>
                    <a:lstStyle/>
                    <a:p>
                      <a:pPr algn="ctr" rtl="0" fontAlgn="ctr"/>
                      <a:r>
                        <a:rPr lang="en-US" sz="900" b="0" i="0" u="none" strike="noStrike" smtId="4294967295">
                          <a:solidFill>
                            <a:srgbClr val="000000"/>
                          </a:solidFill>
                          <a:effectLst/>
                          <a:highlight>
                            <a:srgbClr val="000000">
                              <a:alpha val="0"/>
                            </a:srgbClr>
                          </a:highlight>
                          <a:latin typeface="Arial"/>
                        </a:rPr>
                        <a:t>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l" rtl="0" fontAlgn="ctr"/>
                      <a:r>
                        <a:rPr lang="en-US" sz="900" b="0" i="0" u="none" strike="noStrike" smtId="4294967295">
                          <a:solidFill>
                            <a:srgbClr val="000000"/>
                          </a:solidFill>
                          <a:effectLst/>
                          <a:highlight>
                            <a:srgbClr val="000000">
                              <a:alpha val="0"/>
                            </a:srgbClr>
                          </a:highlight>
                          <a:latin typeface="Arial"/>
                        </a:rPr>
                        <a:t>Costs, total</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Revenues, total</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9 848</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8 154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83%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r>
              <a:tr h="342900">
                <a:tc>
                  <a:txBody>
                    <a:bodyPr/>
                    <a:lstStyle/>
                    <a:p>
                      <a:pPr algn="ctr" rtl="0" fontAlgn="ctr"/>
                      <a:r>
                        <a:rPr lang="en-US" sz="900" b="0" i="0" u="none" strike="noStrike" smtId="4294967295">
                          <a:solidFill>
                            <a:srgbClr val="000000"/>
                          </a:solidFill>
                          <a:effectLst/>
                          <a:highlight>
                            <a:srgbClr val="000000">
                              <a:alpha val="0"/>
                            </a:srgbClr>
                          </a:highlight>
                          <a:latin typeface="Arial"/>
                        </a:rPr>
                        <a:t>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l" rtl="0" fontAlgn="ctr"/>
                      <a:r>
                        <a:rPr lang="en-US" sz="900" b="0" i="0" u="none" strike="noStrike" smtId="4294967295">
                          <a:solidFill>
                            <a:srgbClr val="000000"/>
                          </a:solidFill>
                          <a:effectLst/>
                          <a:highlight>
                            <a:srgbClr val="000000">
                              <a:alpha val="0"/>
                            </a:srgbClr>
                          </a:highlight>
                          <a:latin typeface="Arial"/>
                        </a:rPr>
                        <a:t>Profit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Revenues, total</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1 332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3 206</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241%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r>
            </a:tbl>
          </a:graphicData>
        </a:graphic>
      </p:graphicFrame>
      <p:graphicFrame>
        <p:nvGraphicFramePr>
          <p:cNvPr id="7" name="Диаграмма 6"/>
          <p:cNvGraphicFramePr/>
          <p:nvPr>
            <p:extLst>
              <p:ext uri="{D42A27DB-BD31-4B8C-83A1-F6EECF244321}">
                <p14:modId xmlns:p14="http://schemas.microsoft.com/office/powerpoint/2010/main" val="2665426450"/>
              </p:ext>
            </p:extLst>
          </p:nvPr>
        </p:nvGraphicFramePr>
        <p:xfrm>
          <a:off x="1331640" y="3789040"/>
          <a:ext cx="6524625"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517156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pic>
        <p:nvPicPr>
          <p:cNvPr id="2050" name="Picture 2" descr="C:\Users\Natallia\Desktop\daef4820-d153-480c-9d6c-6053eb7e8f8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44824"/>
            <a:ext cx="5672116" cy="4462065"/>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322263" y="71438"/>
            <a:ext cx="8893175" cy="649287"/>
          </a:xfrm>
          <a:ln w="22225">
            <a:noFill/>
          </a:ln>
          <a:effectLst/>
          <a:extLst>
            <a:ext uri="{91240B29-F687-4F45-9708-019B960494DF}">
              <a14:hiddenLine xmlns:a14="http://schemas.microsoft.com/office/drawing/2010/main" w="9525">
                <a:solidFill>
                  <a:srgbClr val="000000"/>
                </a:solidFill>
                <a:miter lim="800000"/>
                <a:headEnd/>
                <a:tailEnd/>
              </a14:hiddenLine>
            </a:ext>
          </a:extLst>
        </p:spPr>
        <p:style>
          <a:lnRef idx="1">
            <a:schemeClr val="accent1"/>
          </a:lnRef>
          <a:fillRef idx="0">
            <a:schemeClr val="accent1"/>
          </a:fillRef>
          <a:effectRef idx="0">
            <a:schemeClr val="accent1"/>
          </a:effectRef>
          <a:fontRef idx="minor">
            <a:schemeClr val="tx1"/>
          </a:fontRef>
        </p:style>
        <p:txBody>
          <a:bodyPr rtlCol="0">
            <a:noAutofit/>
          </a:bodyPr>
          <a:lstStyle/>
          <a:p>
            <a:pPr rtl="0" eaLnBrk="1" fontAlgn="auto" hangingPunct="1">
              <a:lnSpc>
                <a:spcPct val="90000"/>
              </a:lnSpc>
              <a:spcAft>
                <a:spcPct val="0"/>
              </a:spcAft>
              <a:defRPr>
                <a:effectLst/>
              </a:defRPr>
            </a:pPr>
            <a:r>
              <a:rPr lang="en-US" sz="2000" b="1" i="0" u="none" strike="noStrike" smtId="4294967295">
                <a:solidFill>
                  <a:srgbClr val="376092"/>
                </a:solidFill>
                <a:effectLst/>
                <a:highlight>
                  <a:srgbClr val="000000">
                    <a:alpha val="0"/>
                  </a:srgbClr>
                </a:highlight>
                <a:latin typeface="Arial"/>
                <a:ea typeface="+mj-ea"/>
                <a:cs typeface="Arial"/>
              </a:rPr>
              <a:t>Volumes of provided regulated services for 2017</a:t>
            </a:r>
          </a:p>
        </p:txBody>
      </p:sp>
      <p:cxnSp>
        <p:nvCxnSpPr>
          <p:cNvPr id="5" name="Прямая соединительная линия 4"/>
          <p:cNvCxnSpPr/>
          <p:nvPr/>
        </p:nvCxnSpPr>
        <p:spPr>
          <a:xfrm>
            <a:off x="395288" y="692150"/>
            <a:ext cx="8280400" cy="0"/>
          </a:xfrm>
          <a:prstGeom prst="line">
            <a:avLst/>
          </a:prstGeom>
          <a:ln w="22225">
            <a:solidFill>
              <a:srgbClr val="000099"/>
            </a:solidFill>
          </a:ln>
          <a:effectLst/>
        </p:spPr>
        <p:style>
          <a:lnRef idx="1">
            <a:schemeClr val="accent1"/>
          </a:lnRef>
          <a:fillRef idx="0">
            <a:schemeClr val="accent1"/>
          </a:fillRef>
          <a:effectRef idx="0">
            <a:schemeClr val="accent1"/>
          </a:effectRef>
          <a:fontRef idx="minor">
            <a:schemeClr val="tx1"/>
          </a:fontRef>
        </p:style>
      </p:cxnSp>
      <p:graphicFrame>
        <p:nvGraphicFramePr>
          <p:cNvPr id="4" name="Таблица 3"/>
          <p:cNvGraphicFramePr>
            <a:graphicFrameLocks noGrp="1"/>
          </p:cNvGraphicFramePr>
          <p:nvPr>
            <p:extLst>
              <p:ext uri="{D42A27DB-BD31-4B8C-83A1-F6EECF244321}">
                <p14:modId xmlns:p14="http://schemas.microsoft.com/office/powerpoint/2010/main" val="2485871640"/>
              </p:ext>
            </p:extLst>
          </p:nvPr>
        </p:nvGraphicFramePr>
        <p:xfrm>
          <a:off x="395288" y="908720"/>
          <a:ext cx="8280402" cy="1008112"/>
        </p:xfrm>
        <a:graphic>
          <a:graphicData uri="http://schemas.openxmlformats.org/drawingml/2006/table">
            <a:tbl>
              <a:tblPr>
                <a:effectLst/>
              </a:tblPr>
              <a:tblGrid>
                <a:gridCol w="3354264"/>
                <a:gridCol w="884178"/>
                <a:gridCol w="673660"/>
                <a:gridCol w="673660"/>
                <a:gridCol w="673660"/>
                <a:gridCol w="673660"/>
                <a:gridCol w="673660"/>
                <a:gridCol w="673660"/>
              </a:tblGrid>
              <a:tr h="234462">
                <a:tc rowSpan="3">
                  <a:txBody>
                    <a:bodyPr/>
                    <a:lstStyle/>
                    <a:p>
                      <a:pPr algn="ctr" rtl="0" fontAlgn="ctr"/>
                      <a:r>
                        <a:rPr lang="en-US" sz="900" b="1" i="0" u="none" strike="noStrike" smtId="4294967295">
                          <a:solidFill>
                            <a:srgbClr val="000000"/>
                          </a:solidFill>
                          <a:effectLst/>
                          <a:highlight>
                            <a:srgbClr val="000000">
                              <a:alpha val="0"/>
                            </a:srgbClr>
                          </a:highlight>
                          <a:latin typeface="Arial"/>
                        </a:rPr>
                        <a:t>Name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rowSpan="3">
                  <a:txBody>
                    <a:bodyPr/>
                    <a:lstStyle/>
                    <a:p>
                      <a:pPr algn="ctr" rtl="0" fontAlgn="ctr"/>
                      <a:r>
                        <a:rPr lang="en-US" sz="900" b="1" i="0" u="none" strike="noStrike" smtId="4294967295">
                          <a:solidFill>
                            <a:srgbClr val="000000"/>
                          </a:solidFill>
                          <a:effectLst/>
                          <a:highlight>
                            <a:srgbClr val="000000">
                              <a:alpha val="0"/>
                            </a:srgbClr>
                          </a:highlight>
                          <a:latin typeface="Arial"/>
                        </a:rPr>
                        <a:t>Unit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rowSpan="2">
                  <a:txBody>
                    <a:bodyPr/>
                    <a:lstStyle/>
                    <a:p>
                      <a:pPr algn="ctr" rtl="0" fontAlgn="ctr"/>
                      <a:r>
                        <a:rPr lang="en-US" sz="900" b="1" i="0" u="none" strike="noStrike" smtId="4294967295">
                          <a:solidFill>
                            <a:srgbClr val="000000"/>
                          </a:solidFill>
                          <a:effectLst/>
                          <a:highlight>
                            <a:srgbClr val="000000">
                              <a:alpha val="0"/>
                            </a:srgbClr>
                          </a:highlight>
                          <a:latin typeface="Arial"/>
                        </a:rPr>
                        <a:t>2016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rowSpan="2" gridSpan="4">
                  <a:txBody>
                    <a:bodyPr/>
                    <a:lstStyle/>
                    <a:p>
                      <a:pPr algn="ctr" rtl="0" fontAlgn="ctr"/>
                      <a:r>
                        <a:rPr lang="en-US" sz="900" b="1" i="0" u="none" strike="noStrike" smtId="4294967295">
                          <a:solidFill>
                            <a:srgbClr val="000000"/>
                          </a:solidFill>
                          <a:effectLst/>
                          <a:highlight>
                            <a:srgbClr val="000000">
                              <a:alpha val="0"/>
                            </a:srgbClr>
                          </a:highlight>
                          <a:latin typeface="Arial"/>
                        </a:rPr>
                        <a:t>2017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rowSpan="2" hMerge="1">
                  <a:txBody>
                    <a:bodyPr/>
                    <a:lstStyle/>
                    <a:p>
                      <a:endParaRPr lang="ru-RU">
                        <a:effectLst/>
                      </a:endParaRPr>
                    </a:p>
                  </a:txBody>
                  <a:tcPr/>
                </a:tc>
                <a:tc rowSpan="2" hMerge="1">
                  <a:txBody>
                    <a:bodyPr/>
                    <a:lstStyle/>
                    <a:p>
                      <a:endParaRPr lang="ru-RU">
                        <a:effectLst/>
                      </a:endParaRPr>
                    </a:p>
                  </a:txBody>
                  <a:tcPr/>
                </a:tc>
                <a:tc rowSpan="2" hMerge="1">
                  <a:txBody>
                    <a:bodyPr/>
                    <a:lstStyle/>
                    <a:p>
                      <a:endParaRPr lang="ru-RU">
                        <a:effectLst/>
                      </a:endParaRPr>
                    </a:p>
                  </a:txBody>
                  <a:tcPr/>
                </a:tc>
                <a:tc>
                  <a:txBody>
                    <a:bodyPr/>
                    <a:lstStyle/>
                    <a:p>
                      <a:pPr algn="ctr" rtl="0" fontAlgn="ctr"/>
                      <a:r>
                        <a:rPr lang="en-US" sz="900" b="1" i="0" u="none" strike="noStrike" smtId="4294967295">
                          <a:solidFill>
                            <a:srgbClr val="000000"/>
                          </a:solidFill>
                          <a:effectLst/>
                          <a:highlight>
                            <a:srgbClr val="000000">
                              <a:alpha val="0"/>
                            </a:srgbClr>
                          </a:highlight>
                          <a:latin typeface="Arial"/>
                        </a:rPr>
                        <a:t>2017/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cap="flat" cmpd="sng" algn="ctr">
                      <a:noFill/>
                      <a:prstDash val="solid"/>
                      <a:round/>
                      <a:headEnd type="none" w="med" len="med"/>
                      <a:tailEnd type="none" w="med" len="med"/>
                    </a:lnB>
                    <a:lnTlToBr>
                      <a:noFill/>
                    </a:lnTlToBr>
                    <a:lnBlToTr>
                      <a:noFill/>
                    </a:lnBlToTr>
                    <a:solidFill>
                      <a:srgbClr val="95B3D7"/>
                    </a:solidFill>
                  </a:tcPr>
                </a:tc>
              </a:tr>
              <a:tr h="125578">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gridSpan="4" vMerge="1">
                  <a:txBody>
                    <a:bodyPr/>
                    <a:lstStyle/>
                    <a:p>
                      <a:endParaRPr lang="ru-RU">
                        <a:effectLst/>
                      </a:endParaRPr>
                    </a:p>
                  </a:txBody>
                  <a:tcPr/>
                </a:tc>
                <a:tc hMerge="1" vMerge="1">
                  <a:txBody>
                    <a:bodyPr/>
                    <a:lstStyle/>
                    <a:p>
                      <a:endParaRPr lang="ru-RU">
                        <a:effectLst/>
                      </a:endParaRPr>
                    </a:p>
                  </a:txBody>
                  <a:tcPr/>
                </a:tc>
                <a:tc hMerge="1" vMerge="1">
                  <a:txBody>
                    <a:bodyPr/>
                    <a:lstStyle/>
                    <a:p>
                      <a:endParaRPr lang="ru-RU">
                        <a:effectLst/>
                      </a:endParaRPr>
                    </a:p>
                  </a:txBody>
                  <a:tcPr/>
                </a:tc>
                <a:tc hMerge="1" vMerge="1">
                  <a:txBody>
                    <a:bodyPr/>
                    <a:lstStyle/>
                    <a:p>
                      <a:endParaRPr lang="ru-RU">
                        <a:effectLst/>
                      </a:endParaRPr>
                    </a:p>
                  </a:txBody>
                  <a:tcPr/>
                </a:tc>
                <a:tc>
                  <a:txBody>
                    <a:bodyPr/>
                    <a:lstStyle/>
                    <a:p>
                      <a:pPr algn="ctr" rtl="0" fontAlgn="ctr"/>
                      <a:r>
                        <a:rPr lang="en-US" sz="900" b="1" i="0" u="none" strike="noStrike" smtId="4294967295">
                          <a:solidFill>
                            <a:srgbClr val="000000"/>
                          </a:solidFill>
                          <a:effectLst/>
                          <a:highlight>
                            <a:srgbClr val="000000">
                              <a:alpha val="0"/>
                            </a:srgbClr>
                          </a:highlight>
                          <a:latin typeface="Arial"/>
                        </a:rPr>
                        <a:t>2016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r>
              <a:tr h="266925">
                <a:tc vMerge="1">
                  <a:txBody>
                    <a:bodyPr/>
                    <a:lstStyle/>
                    <a:p>
                      <a:endParaRPr lang="ru-RU">
                        <a:effectLst/>
                      </a:endParaRPr>
                    </a:p>
                  </a:txBody>
                  <a:tcPr/>
                </a:tc>
                <a:tc vMerge="1">
                  <a:txBody>
                    <a:bodyPr/>
                    <a:lstStyle/>
                    <a:p>
                      <a:endParaRPr lang="ru-RU">
                        <a:effectLst/>
                      </a:endParaRPr>
                    </a:p>
                  </a:txBody>
                  <a:tcPr/>
                </a:tc>
                <a:tc>
                  <a:txBody>
                    <a:bodyPr/>
                    <a:lstStyle/>
                    <a:p>
                      <a:pPr algn="ctr" rtl="0" fontAlgn="b"/>
                      <a:r>
                        <a:rPr lang="en-US" sz="900" b="1" i="0" u="none" strike="noStrike" smtId="4294967295">
                          <a:solidFill>
                            <a:srgbClr val="000000"/>
                          </a:solidFill>
                          <a:effectLst/>
                          <a:highlight>
                            <a:srgbClr val="000000">
                              <a:alpha val="0"/>
                            </a:srgbClr>
                          </a:highlight>
                          <a:latin typeface="Arial"/>
                        </a:rPr>
                        <a:t>fact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en-US" sz="900" b="1" i="0" u="none" strike="noStrike" smtId="4294967295">
                          <a:solidFill>
                            <a:srgbClr val="000000"/>
                          </a:solidFill>
                          <a:effectLst/>
                          <a:highlight>
                            <a:srgbClr val="000000">
                              <a:alpha val="0"/>
                            </a:srgbClr>
                          </a:highlight>
                          <a:latin typeface="Arial"/>
                        </a:rPr>
                        <a:t>plan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en-US" sz="900" b="1" i="0" u="none" strike="noStrike" smtId="4294967295">
                          <a:solidFill>
                            <a:srgbClr val="000000"/>
                          </a:solidFill>
                          <a:effectLst/>
                          <a:highlight>
                            <a:srgbClr val="000000">
                              <a:alpha val="0"/>
                            </a:srgbClr>
                          </a:highlight>
                          <a:latin typeface="Arial"/>
                        </a:rPr>
                        <a:t>fact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en-US" sz="900" b="1" i="0" u="none" strike="noStrike" smtId="4294967295">
                          <a:solidFill>
                            <a:srgbClr val="000000"/>
                          </a:solidFill>
                          <a:effectLst/>
                          <a:highlight>
                            <a:srgbClr val="000000">
                              <a:alpha val="0"/>
                            </a:srgbClr>
                          </a:highlight>
                          <a:latin typeface="Arial"/>
                        </a:rPr>
                        <a:t>off</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en-US" sz="900" b="1" i="0" u="none" strike="noStrike" smtId="4294967295">
                          <a:solidFill>
                            <a:srgbClr val="000000"/>
                          </a:solidFill>
                          <a:effectLst/>
                          <a:highlight>
                            <a:srgbClr val="000000">
                              <a:alpha val="0"/>
                            </a:srgbClr>
                          </a:highlight>
                          <a:latin typeface="Arial"/>
                        </a:rPr>
                        <a: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en-US" sz="900" b="1" i="0" u="none" strike="noStrike" smtId="4294967295">
                          <a:solidFill>
                            <a:srgbClr val="000000"/>
                          </a:solidFill>
                          <a:effectLst/>
                          <a:highlight>
                            <a:srgbClr val="000000">
                              <a:alpha val="0"/>
                            </a:srgbClr>
                          </a:highlight>
                          <a:latin typeface="Arial"/>
                        </a:rPr>
                        <a: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r>
              <a:tr h="360040">
                <a:tc>
                  <a:txBody>
                    <a:bodyPr/>
                    <a:lstStyle/>
                    <a:p>
                      <a:pPr algn="l" rtl="0" fontAlgn="ctr"/>
                      <a:r>
                        <a:rPr lang="en-US" sz="900" b="0" i="0" u="none" strike="noStrike" smtId="4294967295">
                          <a:solidFill>
                            <a:srgbClr val="000000"/>
                          </a:solidFill>
                          <a:effectLst/>
                          <a:highlight>
                            <a:srgbClr val="000000">
                              <a:alpha val="0"/>
                            </a:srgbClr>
                          </a:highlight>
                          <a:latin typeface="Arial"/>
                        </a:rPr>
                        <a:t> Power transmission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million kWh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2 490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2 520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2 558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38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101%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103%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r>
            </a:tbl>
          </a:graphicData>
        </a:graphic>
      </p:graphicFrame>
      <p:sp>
        <p:nvSpPr>
          <p:cNvPr id="3" name="TextBox 2"/>
          <p:cNvSpPr txBox="1"/>
          <p:nvPr/>
        </p:nvSpPr>
        <p:spPr>
          <a:xfrm>
            <a:off x="7020272" y="4221088"/>
            <a:ext cx="184731" cy="369332"/>
          </a:xfrm>
          <a:prstGeom prst="rect">
            <a:avLst/>
          </a:prstGeom>
          <a:noFill/>
          <a:effectLst/>
        </p:spPr>
        <p:txBody>
          <a:bodyPr wrap="none" rtlCol="0">
            <a:spAutoFit/>
          </a:bodyPr>
          <a:lstStyle/>
          <a:p>
            <a:endParaRPr lang="ru-RU">
              <a:effectLst/>
            </a:endParaRPr>
          </a:p>
        </p:txBody>
      </p:sp>
      <p:sp>
        <p:nvSpPr>
          <p:cNvPr id="9" name="Rectangle 13"/>
          <p:cNvSpPr>
            <a:spLocks noChangeArrowheads="1"/>
          </p:cNvSpPr>
          <p:nvPr/>
        </p:nvSpPr>
        <p:spPr>
          <a:xfrm>
            <a:off x="5456080" y="2276872"/>
            <a:ext cx="3316426" cy="2471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pPr>
            <a:r>
              <a:rPr lang="en-US" sz="1200" b="1" i="0" u="none" strike="noStrike" dirty="0" smtId="4294967295">
                <a:effectLst/>
                <a:highlight>
                  <a:srgbClr val="000000">
                    <a:alpha val="0"/>
                  </a:srgbClr>
                </a:highlight>
                <a:latin typeface="Times New Roman"/>
              </a:rPr>
              <a:t>Large consumers:</a:t>
            </a:r>
          </a:p>
          <a:p>
            <a:pPr algn="l" rtl="0">
              <a:spcBef>
                <a:spcPct val="50000"/>
              </a:spcBef>
            </a:pPr>
            <a:r>
              <a:rPr lang="en-US" sz="1200" b="0" i="0" u="none" strike="noStrike" dirty="0" err="1" smtId="4294967295">
                <a:effectLst/>
                <a:highlight>
                  <a:srgbClr val="000000">
                    <a:alpha val="0"/>
                  </a:srgbClr>
                </a:highlight>
                <a:latin typeface="Times New Roman"/>
              </a:rPr>
              <a:t>Ozenmunaigas</a:t>
            </a:r>
            <a:r>
              <a:rPr lang="en-US" sz="1200" b="0" i="0" u="none" strike="noStrike" dirty="0" smtId="4294967295">
                <a:effectLst/>
                <a:highlight>
                  <a:srgbClr val="000000">
                    <a:alpha val="0"/>
                  </a:srgbClr>
                </a:highlight>
                <a:latin typeface="Times New Roman"/>
              </a:rPr>
              <a:t> JSC - 739 million kW / h;</a:t>
            </a:r>
          </a:p>
          <a:p>
            <a:pPr algn="l" rtl="0">
              <a:spcBef>
                <a:spcPct val="50000"/>
              </a:spcBef>
            </a:pPr>
            <a:r>
              <a:rPr lang="en-US" sz="1200" b="0" i="0" u="none" strike="noStrike" dirty="0" smtId="4294967295">
                <a:effectLst/>
                <a:highlight>
                  <a:srgbClr val="000000">
                    <a:alpha val="0"/>
                  </a:srgbClr>
                </a:highlight>
                <a:latin typeface="Times New Roman"/>
              </a:rPr>
              <a:t> </a:t>
            </a:r>
            <a:r>
              <a:rPr lang="en-US" sz="1200" b="0" i="0" u="none" strike="noStrike" dirty="0" err="1" smtId="4294967295">
                <a:effectLst/>
                <a:highlight>
                  <a:srgbClr val="000000">
                    <a:alpha val="0"/>
                  </a:srgbClr>
                </a:highlight>
                <a:latin typeface="Times New Roman"/>
              </a:rPr>
              <a:t>Mangistaumunaigaz</a:t>
            </a:r>
            <a:r>
              <a:rPr lang="en-US" sz="1200" b="0" i="0" u="none" strike="noStrike" dirty="0" smtId="4294967295">
                <a:effectLst/>
                <a:highlight>
                  <a:srgbClr val="000000">
                    <a:alpha val="0"/>
                  </a:srgbClr>
                </a:highlight>
                <a:latin typeface="Times New Roman"/>
              </a:rPr>
              <a:t> JSC - 271 million kW / hour;</a:t>
            </a:r>
          </a:p>
          <a:p>
            <a:pPr algn="l" rtl="0">
              <a:spcBef>
                <a:spcPct val="50000"/>
              </a:spcBef>
            </a:pPr>
            <a:r>
              <a:rPr lang="en-US" sz="1200" b="0" i="0" u="none" strike="noStrike" dirty="0" err="1" smtId="4294967295">
                <a:effectLst/>
                <a:highlight>
                  <a:srgbClr val="000000">
                    <a:alpha val="0"/>
                  </a:srgbClr>
                </a:highlight>
                <a:latin typeface="Times New Roman"/>
              </a:rPr>
              <a:t>Karazhanbasmunai</a:t>
            </a:r>
            <a:r>
              <a:rPr lang="en-US" sz="1200" b="0" i="0" u="none" strike="noStrike" dirty="0" smtId="4294967295">
                <a:effectLst/>
                <a:highlight>
                  <a:srgbClr val="000000">
                    <a:alpha val="0"/>
                  </a:srgbClr>
                </a:highlight>
                <a:latin typeface="Times New Roman"/>
              </a:rPr>
              <a:t> JSC - 247 million kW / h;</a:t>
            </a:r>
          </a:p>
          <a:p>
            <a:pPr algn="l" rtl="0">
              <a:spcBef>
                <a:spcPct val="50000"/>
              </a:spcBef>
            </a:pPr>
            <a:r>
              <a:rPr lang="en-US" sz="1200" b="0" i="0" u="none" strike="noStrike" dirty="0" smtId="4294967295">
                <a:effectLst/>
                <a:highlight>
                  <a:srgbClr val="000000">
                    <a:alpha val="0"/>
                  </a:srgbClr>
                </a:highlight>
                <a:latin typeface="Times New Roman"/>
              </a:rPr>
              <a:t>Kazakh Gas Refinery LLP - 235 million kW / h;</a:t>
            </a:r>
          </a:p>
          <a:p>
            <a:pPr algn="l" rtl="0">
              <a:spcBef>
                <a:spcPct val="50000"/>
              </a:spcBef>
            </a:pPr>
            <a:r>
              <a:rPr lang="en-US" sz="1200" b="0" i="0" u="none" strike="noStrike" dirty="0" smtId="4294967295">
                <a:effectLst/>
                <a:highlight>
                  <a:srgbClr val="000000">
                    <a:alpha val="0"/>
                  </a:srgbClr>
                </a:highlight>
                <a:latin typeface="Times New Roman"/>
              </a:rPr>
              <a:t>Branch </a:t>
            </a:r>
            <a:r>
              <a:rPr lang="en-US" sz="1200" b="0" i="0" u="none" strike="noStrike" dirty="0" smtClean="0" smtId="4294967295">
                <a:effectLst/>
                <a:highlight>
                  <a:srgbClr val="000000">
                    <a:alpha val="0"/>
                  </a:srgbClr>
                </a:highlight>
                <a:latin typeface="Times New Roman"/>
              </a:rPr>
              <a:t>of </a:t>
            </a:r>
            <a:r>
              <a:rPr lang="en-US" sz="1200" b="0" i="0" u="none" strike="noStrike" dirty="0" err="1" smtId="4294967295">
                <a:effectLst/>
                <a:highlight>
                  <a:srgbClr val="000000">
                    <a:alpha val="0"/>
                  </a:srgbClr>
                </a:highlight>
                <a:latin typeface="Times New Roman"/>
              </a:rPr>
              <a:t>Buzachi</a:t>
            </a:r>
            <a:r>
              <a:rPr lang="en-US" sz="1200" b="0" i="0" u="none" strike="noStrike" dirty="0" smtId="4294967295">
                <a:effectLst/>
                <a:highlight>
                  <a:srgbClr val="000000">
                    <a:alpha val="0"/>
                  </a:srgbClr>
                </a:highlight>
                <a:latin typeface="Times New Roman"/>
              </a:rPr>
              <a:t> Operating Ltd - 133 million kW / h;</a:t>
            </a:r>
          </a:p>
          <a:p>
            <a:pPr algn="l" rtl="0">
              <a:spcBef>
                <a:spcPct val="50000"/>
              </a:spcBef>
            </a:pPr>
            <a:r>
              <a:rPr lang="en-US" sz="1200" b="0" i="0" u="none" strike="noStrike" dirty="0" smtId="4294967295">
                <a:effectLst/>
                <a:highlight>
                  <a:srgbClr val="000000">
                    <a:alpha val="0"/>
                  </a:srgbClr>
                </a:highlight>
                <a:latin typeface="Times New Roman"/>
              </a:rPr>
              <a:t>State utility company providing electricity transmission and distribution services - 353 million kW / h.</a:t>
            </a:r>
          </a:p>
        </p:txBody>
      </p:sp>
    </p:spTree>
    <p:extLst>
      <p:ext uri="{BB962C8B-B14F-4D97-AF65-F5344CB8AC3E}">
        <p14:creationId xmlns:p14="http://schemas.microsoft.com/office/powerpoint/2010/main" val="288077484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pic>
        <p:nvPicPr>
          <p:cNvPr id="1026" name="Picture 2" descr="C:\Users\Natallia\Desktop\7320046c-ab4d-492f-8017-3da39fc89ce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7984" y="1658433"/>
            <a:ext cx="4460670" cy="3066711"/>
          </a:xfrm>
          <a:prstGeom prst="rect">
            <a:avLst/>
          </a:prstGeom>
          <a:noFill/>
          <a:extLst>
            <a:ext uri="{909E8E84-426E-40DD-AFC4-6F175D3DCCD1}">
              <a14:hiddenFill xmlns:a14="http://schemas.microsoft.com/office/drawing/2010/main">
                <a:solidFill>
                  <a:srgbClr val="FFFFFF"/>
                </a:solidFill>
              </a14:hiddenFill>
            </a:ext>
          </a:extLst>
        </p:spPr>
      </p:pic>
      <p:sp>
        <p:nvSpPr>
          <p:cNvPr id="9" name="Заголовок 1"/>
          <p:cNvSpPr>
            <a:spLocks noGrp="1"/>
          </p:cNvSpPr>
          <p:nvPr>
            <p:ph type="title"/>
          </p:nvPr>
        </p:nvSpPr>
        <p:spPr>
          <a:xfrm>
            <a:off x="1222375" y="17463"/>
            <a:ext cx="6846888" cy="890587"/>
          </a:xfrm>
          <a:effectLst/>
        </p:spPr>
        <p:txBody>
          <a:bodyPr rtlCol="0">
            <a:noAutofit/>
          </a:bodyPr>
          <a:lstStyle/>
          <a:p>
            <a:pPr defTabSz="914180" rtl="0" eaLnBrk="1" fontAlgn="auto" hangingPunct="1">
              <a:spcAft>
                <a:spcPct val="0"/>
              </a:spcAft>
              <a:defRPr>
                <a:effectLst/>
              </a:defRPr>
            </a:pPr>
            <a:r>
              <a:rPr lang="en-US" sz="2000" b="1" i="0" u="none" strike="noStrike" smtId="4294967295">
                <a:solidFill>
                  <a:srgbClr val="376092"/>
                </a:solidFill>
                <a:effectLst/>
                <a:highlight>
                  <a:srgbClr val="000000">
                    <a:alpha val="0"/>
                  </a:srgbClr>
                </a:highlight>
                <a:latin typeface="Times New Roman"/>
                <a:cs typeface="Times New Roman"/>
              </a:rPr>
              <a:t>Ongoing work with consumers, including information on the issuance of new capacity</a:t>
            </a:r>
          </a:p>
        </p:txBody>
      </p:sp>
      <p:sp>
        <p:nvSpPr>
          <p:cNvPr id="8" name="Объект 2"/>
          <p:cNvSpPr>
            <a:spLocks noGrp="1"/>
          </p:cNvSpPr>
          <p:nvPr>
            <p:ph idx="1"/>
          </p:nvPr>
        </p:nvSpPr>
        <p:spPr>
          <a:xfrm>
            <a:off x="354013" y="1320800"/>
            <a:ext cx="3857625" cy="4597400"/>
          </a:xfrm>
          <a:effectLst/>
        </p:spPr>
        <p:txBody>
          <a:bodyPr rtlCol="0">
            <a:noAutofit/>
          </a:bodyPr>
          <a:lstStyle/>
          <a:p>
            <a:pPr marL="0" indent="0" algn="just" defTabSz="914180" rtl="0" eaLnBrk="1" fontAlgn="auto" hangingPunct="1">
              <a:spcAft>
                <a:spcPct val="0"/>
              </a:spcAft>
              <a:buFont typeface="Arial" panose="020B0604020202020204" pitchFamily="34" charset="0"/>
              <a:buNone/>
              <a:defRPr>
                <a:effectLst/>
              </a:defRPr>
            </a:pPr>
            <a:r>
              <a:rPr lang="en-US" sz="1200" b="0" i="0" u="none" strike="noStrike" smtId="4294967295">
                <a:solidFill>
                  <a:srgbClr val="0F253F"/>
                </a:solidFill>
                <a:effectLst/>
                <a:highlight>
                  <a:srgbClr val="000000">
                    <a:alpha val="0"/>
                  </a:srgbClr>
                </a:highlight>
                <a:latin typeface="Calibri" panose="020F0502020204030204"/>
              </a:rPr>
              <a:t>             In 2017, the networks of JSC "MRPGC" transferred </a:t>
            </a:r>
            <a:r>
              <a:rPr lang="en-US" sz="1200" b="1" i="0" u="none" strike="noStrike" smtId="4294967295">
                <a:solidFill>
                  <a:srgbClr val="0F253F"/>
                </a:solidFill>
                <a:effectLst/>
                <a:highlight>
                  <a:srgbClr val="000000">
                    <a:alpha val="0"/>
                  </a:srgbClr>
                </a:highlight>
                <a:latin typeface="Calibri" panose="020F0502020204030204"/>
              </a:rPr>
              <a:t>37.9</a:t>
            </a:r>
            <a:r>
              <a:rPr lang="en-US" sz="1200" b="0" i="0" u="none" strike="noStrike" smtId="4294967295">
                <a:solidFill>
                  <a:srgbClr val="0F253F"/>
                </a:solidFill>
                <a:effectLst/>
                <a:highlight>
                  <a:srgbClr val="000000">
                    <a:alpha val="0"/>
                  </a:srgbClr>
                </a:highlight>
                <a:latin typeface="Calibri" panose="020F0502020204030204"/>
              </a:rPr>
              <a:t> </a:t>
            </a:r>
            <a:r>
              <a:rPr lang="en-US" sz="1200" b="1" i="0" u="none" strike="noStrike" smtId="4294967295">
                <a:solidFill>
                  <a:srgbClr val="0F253F"/>
                </a:solidFill>
                <a:effectLst/>
                <a:highlight>
                  <a:srgbClr val="000000">
                    <a:alpha val="0"/>
                  </a:srgbClr>
                </a:highlight>
                <a:latin typeface="Calibri" panose="020F0502020204030204"/>
              </a:rPr>
              <a:t>MW</a:t>
            </a:r>
            <a:r>
              <a:rPr lang="en-US" sz="1200" b="0" i="0" u="none" strike="noStrike" smtId="4294967295">
                <a:solidFill>
                  <a:srgbClr val="0F253F"/>
                </a:solidFill>
                <a:effectLst/>
                <a:highlight>
                  <a:srgbClr val="000000">
                    <a:alpha val="0"/>
                  </a:srgbClr>
                </a:highlight>
                <a:latin typeface="Calibri" panose="020F0502020204030204"/>
              </a:rPr>
              <a:t> of power to consumers, of which:</a:t>
            </a:r>
          </a:p>
          <a:p>
            <a:pPr marL="0" indent="0" algn="just" defTabSz="914180" rtl="0" eaLnBrk="1" fontAlgn="auto" hangingPunct="1">
              <a:spcAft>
                <a:spcPct val="0"/>
              </a:spcAft>
              <a:buFont typeface="Arial" panose="020B0604020202020204" pitchFamily="34" charset="0"/>
              <a:buNone/>
              <a:defRPr>
                <a:effectLst/>
              </a:defRPr>
            </a:pPr>
            <a:r>
              <a:rPr lang="en-US" sz="1200" b="1" i="0" u="none" strike="noStrike" smtId="4294967295">
                <a:solidFill>
                  <a:srgbClr val="0F253F"/>
                </a:solidFill>
                <a:effectLst/>
                <a:highlight>
                  <a:srgbClr val="000000">
                    <a:alpha val="0"/>
                  </a:srgbClr>
                </a:highlight>
                <a:latin typeface="Calibri" panose="020F0502020204030204"/>
              </a:rPr>
              <a:t>-</a:t>
            </a:r>
            <a:r>
              <a:rPr lang="en-US" sz="1200" b="0" i="0" u="none" strike="noStrike" smtId="4294967295">
                <a:solidFill>
                  <a:srgbClr val="0F253F"/>
                </a:solidFill>
                <a:effectLst/>
                <a:highlight>
                  <a:srgbClr val="000000">
                    <a:alpha val="0"/>
                  </a:srgbClr>
                </a:highlight>
                <a:latin typeface="Calibri" panose="020F0502020204030204"/>
              </a:rPr>
              <a:t> </a:t>
            </a:r>
            <a:r>
              <a:rPr lang="en-US" sz="1200" b="1" i="0" u="none" strike="noStrike" smtId="4294967295">
                <a:solidFill>
                  <a:srgbClr val="0F253F"/>
                </a:solidFill>
                <a:effectLst/>
                <a:highlight>
                  <a:srgbClr val="000000">
                    <a:alpha val="0"/>
                  </a:srgbClr>
                </a:highlight>
                <a:latin typeface="Calibri" panose="020F0502020204030204"/>
              </a:rPr>
              <a:t>32.5</a:t>
            </a:r>
            <a:r>
              <a:rPr lang="en-US" sz="1200" b="0" i="0" u="none" strike="noStrike" smtId="4294967295">
                <a:solidFill>
                  <a:srgbClr val="0F253F"/>
                </a:solidFill>
                <a:effectLst/>
                <a:highlight>
                  <a:srgbClr val="000000">
                    <a:alpha val="0"/>
                  </a:srgbClr>
                </a:highlight>
                <a:latin typeface="Calibri" panose="020F0502020204030204"/>
              </a:rPr>
              <a:t> </a:t>
            </a:r>
            <a:r>
              <a:rPr lang="en-US" sz="1200" b="1" i="0" u="none" strike="noStrike" smtId="4294967295">
                <a:solidFill>
                  <a:srgbClr val="0F253F"/>
                </a:solidFill>
                <a:effectLst/>
                <a:highlight>
                  <a:srgbClr val="000000">
                    <a:alpha val="0"/>
                  </a:srgbClr>
                </a:highlight>
                <a:latin typeface="Calibri" panose="020F0502020204030204"/>
              </a:rPr>
              <a:t>MW</a:t>
            </a:r>
            <a:r>
              <a:rPr lang="en-US" sz="1200" b="0" i="0" u="none" strike="noStrike" smtId="4294967295">
                <a:solidFill>
                  <a:srgbClr val="0F253F"/>
                </a:solidFill>
                <a:effectLst/>
                <a:highlight>
                  <a:srgbClr val="000000">
                    <a:alpha val="0"/>
                  </a:srgbClr>
                </a:highlight>
                <a:latin typeface="Calibri" panose="020F0502020204030204"/>
              </a:rPr>
              <a:t>; technical specifications for power supply of newly connected consumers were issued in the amount of 181 pcs .;</a:t>
            </a:r>
          </a:p>
          <a:p>
            <a:pPr marL="0" indent="0" algn="just" defTabSz="914180" rtl="0" eaLnBrk="1" fontAlgn="auto" hangingPunct="1">
              <a:spcAft>
                <a:spcPct val="0"/>
              </a:spcAft>
              <a:buFont typeface="Arial" panose="020B0604020202020204" pitchFamily="34" charset="0"/>
              <a:buNone/>
              <a:defRPr>
                <a:effectLst/>
              </a:defRPr>
            </a:pPr>
            <a:r>
              <a:rPr lang="en-US" sz="1200" b="1" i="0" u="none" strike="noStrike" smtId="4294967295">
                <a:solidFill>
                  <a:srgbClr val="0F253F"/>
                </a:solidFill>
                <a:effectLst/>
                <a:highlight>
                  <a:srgbClr val="000000">
                    <a:alpha val="0"/>
                  </a:srgbClr>
                </a:highlight>
                <a:latin typeface="Calibri" panose="020F0502020204030204"/>
              </a:rPr>
              <a:t>- 5.4</a:t>
            </a:r>
            <a:r>
              <a:rPr lang="en-US" sz="1200" b="0" i="0" u="none" strike="noStrike" smtId="4294967295">
                <a:solidFill>
                  <a:srgbClr val="0F253F"/>
                </a:solidFill>
                <a:effectLst/>
                <a:highlight>
                  <a:srgbClr val="000000">
                    <a:alpha val="0"/>
                  </a:srgbClr>
                </a:highlight>
                <a:latin typeface="Calibri" panose="020F0502020204030204"/>
              </a:rPr>
              <a:t> </a:t>
            </a:r>
            <a:r>
              <a:rPr lang="en-US" sz="1200" b="1" i="0" u="none" strike="noStrike" smtId="4294967295">
                <a:solidFill>
                  <a:srgbClr val="0F253F"/>
                </a:solidFill>
                <a:effectLst/>
                <a:highlight>
                  <a:srgbClr val="000000">
                    <a:alpha val="0"/>
                  </a:srgbClr>
                </a:highlight>
                <a:latin typeface="Calibri" panose="020F0502020204030204"/>
              </a:rPr>
              <a:t>MW</a:t>
            </a:r>
            <a:r>
              <a:rPr lang="en-US" sz="1200" b="0" i="0" u="none" strike="noStrike" smtId="4294967295">
                <a:solidFill>
                  <a:srgbClr val="0F253F"/>
                </a:solidFill>
                <a:effectLst/>
                <a:highlight>
                  <a:srgbClr val="000000">
                    <a:alpha val="0"/>
                  </a:srgbClr>
                </a:highlight>
                <a:latin typeface="Calibri" panose="020F0502020204030204"/>
              </a:rPr>
              <a:t> are matched by the release of additional power for 43 sub-consumers.</a:t>
            </a:r>
          </a:p>
          <a:p>
            <a:pPr marL="0" indent="0" algn="just" defTabSz="914180" eaLnBrk="1" fontAlgn="auto" hangingPunct="1">
              <a:spcAft>
                <a:spcPct val="0"/>
              </a:spcAft>
              <a:buFont typeface="Arial" panose="020B0604020202020204" pitchFamily="34" charset="0"/>
              <a:buNone/>
              <a:defRPr>
                <a:effectLst/>
              </a:defRPr>
            </a:pPr>
            <a:r>
              <a:rPr lang="ru-RU" sz="1200">
                <a:solidFill>
                  <a:schemeClr val="tx2">
                    <a:lumMod val="50000"/>
                  </a:schemeClr>
                </a:solidFill>
                <a:effectLst/>
              </a:rPr>
              <a:t> </a:t>
            </a:r>
          </a:p>
          <a:p>
            <a:pPr marL="0" indent="0" algn="just" defTabSz="914180" rtl="0" eaLnBrk="1" fontAlgn="auto" hangingPunct="1">
              <a:spcAft>
                <a:spcPct val="0"/>
              </a:spcAft>
              <a:buFont typeface="Arial" panose="020B0604020202020204" pitchFamily="34" charset="0"/>
              <a:buNone/>
              <a:defRPr>
                <a:effectLst/>
              </a:defRPr>
            </a:pPr>
            <a:r>
              <a:rPr lang="en-US" sz="1200" b="0" i="0" u="none" strike="noStrike" smtId="4294967295">
                <a:solidFill>
                  <a:srgbClr val="0F253F"/>
                </a:solidFill>
                <a:effectLst/>
                <a:highlight>
                  <a:srgbClr val="000000">
                    <a:alpha val="0"/>
                  </a:srgbClr>
                </a:highlight>
                <a:latin typeface="Calibri" panose="020F0502020204030204"/>
              </a:rPr>
              <a:t>           </a:t>
            </a:r>
            <a:r>
              <a:rPr lang="en-US" sz="1200" b="1" i="0" u="none" strike="noStrike" smtId="4294967295">
                <a:solidFill>
                  <a:srgbClr val="0F253F"/>
                </a:solidFill>
                <a:effectLst/>
                <a:highlight>
                  <a:srgbClr val="000000">
                    <a:alpha val="0"/>
                  </a:srgbClr>
                </a:highlight>
                <a:latin typeface="Calibri" panose="020F0502020204030204"/>
              </a:rPr>
              <a:t>Issued Technical conditions over 1 MW:</a:t>
            </a:r>
          </a:p>
          <a:p>
            <a:pPr lvl="0" rtl="0"/>
            <a:r>
              <a:rPr lang="en-US" sz="1200" b="0" i="0" u="none" strike="noStrike" smtId="4294967295">
                <a:effectLst/>
                <a:highlight>
                  <a:srgbClr val="000000">
                    <a:alpha val="0"/>
                  </a:srgbClr>
                </a:highlight>
                <a:latin typeface="Calibri" panose="020F0502020204030204"/>
              </a:rPr>
              <a:t>Kazakhstan Caspian Offshore Industries LLP for electricity supply to the Temir-at marine oil and gas equipment manufacturing plant in S.Shapagatov - </a:t>
            </a:r>
            <a:r>
              <a:rPr lang="en-US" sz="1200" b="1" i="0" u="none" strike="noStrike" smtId="4294967295">
                <a:effectLst/>
                <a:highlight>
                  <a:srgbClr val="000000">
                    <a:alpha val="0"/>
                  </a:srgbClr>
                </a:highlight>
                <a:latin typeface="Calibri" panose="020F0502020204030204"/>
              </a:rPr>
              <a:t>2,500 kW;</a:t>
            </a:r>
          </a:p>
          <a:p>
            <a:pPr marL="342818" indent="-342818" algn="just" defTabSz="914180" rtl="0" eaLnBrk="1" fontAlgn="auto" hangingPunct="1">
              <a:spcAft>
                <a:spcPct val="0"/>
              </a:spcAft>
              <a:defRPr>
                <a:effectLst/>
              </a:defRPr>
            </a:pPr>
            <a:r>
              <a:rPr lang="en-US" sz="1200" b="0" i="0" u="none" strike="noStrike" smtId="4294967295">
                <a:effectLst/>
                <a:highlight>
                  <a:srgbClr val="000000">
                    <a:alpha val="0"/>
                  </a:srgbClr>
                </a:highlight>
                <a:latin typeface="Calibri" panose="020F0502020204030204"/>
              </a:rPr>
              <a:t>State Institution "Tupkaragansky District Department of Construction" for an additional 10 kV power transmission line for the Shpagatova plant, -</a:t>
            </a:r>
            <a:r>
              <a:rPr lang="en-US" sz="1200" b="1" i="0" u="none" strike="noStrike" smtId="4294967295">
                <a:effectLst/>
                <a:highlight>
                  <a:srgbClr val="000000">
                    <a:alpha val="0"/>
                  </a:srgbClr>
                </a:highlight>
                <a:latin typeface="Calibri" panose="020F0502020204030204"/>
              </a:rPr>
              <a:t>2 000 kW;</a:t>
            </a:r>
          </a:p>
          <a:p>
            <a:pPr marL="342818" indent="-342818" algn="just" defTabSz="914180" rtl="0" eaLnBrk="1" fontAlgn="auto" hangingPunct="1">
              <a:spcAft>
                <a:spcPct val="0"/>
              </a:spcAft>
              <a:defRPr>
                <a:effectLst/>
              </a:defRPr>
            </a:pPr>
            <a:r>
              <a:rPr lang="en-US" sz="1200" b="0" i="0" u="none" strike="noStrike" smtId="4294967295">
                <a:effectLst/>
                <a:highlight>
                  <a:srgbClr val="000000">
                    <a:alpha val="0"/>
                  </a:srgbClr>
                </a:highlight>
                <a:latin typeface="Calibri" panose="020F0502020204030204"/>
              </a:rPr>
              <a:t>JSC "Ozenmunaygaz" for the power supply of the workshop for the diagnosis and repair of underground equipment in the territory of NGDU-2.4 -</a:t>
            </a:r>
            <a:r>
              <a:rPr lang="en-US" sz="1200" b="1" i="0" u="none" strike="noStrike" smtId="4294967295">
                <a:effectLst/>
                <a:highlight>
                  <a:srgbClr val="000000">
                    <a:alpha val="0"/>
                  </a:srgbClr>
                </a:highlight>
                <a:latin typeface="Calibri" panose="020F0502020204030204"/>
              </a:rPr>
              <a:t> 3 764 kW.</a:t>
            </a:r>
          </a:p>
          <a:p>
            <a:pPr marL="0" indent="0" algn="just" defTabSz="914180" eaLnBrk="1" fontAlgn="auto" hangingPunct="1">
              <a:spcAft>
                <a:spcPct val="0"/>
              </a:spcAft>
              <a:buNone/>
              <a:defRPr>
                <a:effectLst/>
              </a:defRPr>
            </a:pPr>
            <a:endParaRPr lang="ru-RU" sz="1200">
              <a:solidFill>
                <a:schemeClr val="tx2">
                  <a:lumMod val="50000"/>
                </a:schemeClr>
              </a:solidFill>
              <a:effectLst/>
            </a:endParaRPr>
          </a:p>
          <a:p>
            <a:pPr marL="0" indent="0" algn="just" defTabSz="914180" eaLnBrk="1" fontAlgn="auto" hangingPunct="1">
              <a:spcAft>
                <a:spcPct val="0"/>
              </a:spcAft>
              <a:buFont typeface="Arial" panose="020B0604020202020204" pitchFamily="34" charset="0"/>
              <a:buNone/>
              <a:defRPr>
                <a:effectLst/>
              </a:defRPr>
            </a:pPr>
            <a:endParaRPr lang="ru-RU" sz="1100">
              <a:solidFill>
                <a:schemeClr val="tx2">
                  <a:lumMod val="50000"/>
                </a:schemeClr>
              </a:solidFill>
              <a:effectLst/>
            </a:endParaRPr>
          </a:p>
        </p:txBody>
      </p:sp>
      <p:cxnSp>
        <p:nvCxnSpPr>
          <p:cNvPr id="10" name="Прямая соединительная линия 9"/>
          <p:cNvCxnSpPr/>
          <p:nvPr/>
        </p:nvCxnSpPr>
        <p:spPr>
          <a:xfrm>
            <a:off x="4859338" y="1600200"/>
            <a:ext cx="3454400" cy="0"/>
          </a:xfrm>
          <a:prstGeom prst="line">
            <a:avLst/>
          </a:prstGeom>
          <a:effectLst/>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4455" y="981075"/>
            <a:ext cx="3443553" cy="614552"/>
          </a:xfrm>
          <a:prstGeom prst="rect">
            <a:avLst/>
          </a:prstGeom>
          <a:noFill/>
          <a:effectLst/>
        </p:spPr>
        <p:txBody>
          <a:bodyPr lIns="65298" tIns="32649" rIns="65298" bIns="32649">
            <a:spAutoFit/>
          </a:bodyPr>
          <a:lstStyle/>
          <a:p>
            <a:pPr algn="ctr" defTabSz="914070" rtl="0" eaLnBrk="1" fontAlgn="auto" hangingPunct="1">
              <a:spcBef>
                <a:spcPct val="0"/>
              </a:spcBef>
              <a:spcAft>
                <a:spcPct val="0"/>
              </a:spcAft>
              <a:defRPr>
                <a:effectLst/>
              </a:defRPr>
            </a:pPr>
            <a:r>
              <a:rPr lang="en-US" sz="1800" b="0" i="0" u="none" strike="noStrike" smtId="4294967295">
                <a:solidFill>
                  <a:srgbClr val="0F253F"/>
                </a:solidFill>
                <a:effectLst/>
                <a:highlight>
                  <a:srgbClr val="000000">
                    <a:alpha val="0"/>
                  </a:srgbClr>
                </a:highlight>
                <a:latin typeface="Calibri" panose="020F0502020204030204"/>
                <a:cs typeface="+mn-cs"/>
              </a:rPr>
              <a:t>Issued Technical Conditions with breakdown by power knots </a:t>
            </a:r>
          </a:p>
        </p:txBody>
      </p:sp>
      <p:sp>
        <p:nvSpPr>
          <p:cNvPr id="13" name="TextBox 12"/>
          <p:cNvSpPr txBox="1"/>
          <p:nvPr/>
        </p:nvSpPr>
        <p:spPr>
          <a:xfrm>
            <a:off x="4749005" y="4444377"/>
            <a:ext cx="3964773" cy="492510"/>
          </a:xfrm>
          <a:prstGeom prst="rect">
            <a:avLst/>
          </a:prstGeom>
          <a:noFill/>
          <a:effectLst/>
        </p:spPr>
        <p:txBody>
          <a:bodyPr lIns="65298" tIns="32649" rIns="65298" bIns="32649">
            <a:spAutoFit/>
          </a:bodyPr>
          <a:lstStyle/>
          <a:p>
            <a:pPr defTabSz="914070" rtl="0" eaLnBrk="1" fontAlgn="auto" hangingPunct="1">
              <a:spcBef>
                <a:spcPct val="0"/>
              </a:spcBef>
              <a:spcAft>
                <a:spcPct val="0"/>
              </a:spcAft>
              <a:defRPr>
                <a:effectLst/>
              </a:defRPr>
            </a:pPr>
            <a:r>
              <a:rPr lang="en-US" sz="1400" b="0" i="0" u="none" strike="noStrike" smtId="4294967295">
                <a:solidFill>
                  <a:srgbClr val="0F253F"/>
                </a:solidFill>
                <a:effectLst/>
                <a:highlight>
                  <a:srgbClr val="000000">
                    <a:alpha val="0"/>
                  </a:srgbClr>
                </a:highlight>
                <a:latin typeface="Calibri" panose="020F0502020204030204"/>
                <a:cs typeface="+mn-cs"/>
              </a:rPr>
              <a:t>The dynamics of the issuance of capacity for technical conditions 2013—2017. </a:t>
            </a:r>
          </a:p>
        </p:txBody>
      </p:sp>
      <p:graphicFrame>
        <p:nvGraphicFramePr>
          <p:cNvPr id="3" name="Диаграмма 2"/>
          <p:cNvGraphicFramePr/>
          <p:nvPr>
            <p:extLst>
              <p:ext uri="{D42A27DB-BD31-4B8C-83A1-F6EECF244321}">
                <p14:modId xmlns:p14="http://schemas.microsoft.com/office/powerpoint/2010/main" val="1121028095"/>
              </p:ext>
            </p:extLst>
          </p:nvPr>
        </p:nvGraphicFramePr>
        <p:xfrm>
          <a:off x="4668761" y="4714919"/>
          <a:ext cx="4005263" cy="1862137"/>
        </p:xfrm>
        <a:graphic>
          <a:graphicData uri="http://schemas.openxmlformats.org/drawingml/2006/chart">
            <c:chart xmlns:c="http://schemas.openxmlformats.org/drawingml/2006/chart" xmlns:r="http://schemas.openxmlformats.org/officeDocument/2006/relationships" r:id="rId3"/>
          </a:graphicData>
        </a:graphic>
      </p:graphicFrame>
      <p:sp>
        <p:nvSpPr>
          <p:cNvPr id="18443" name="TextBox 1"/>
          <p:cNvSpPr txBox="1">
            <a:spLocks noChangeArrowheads="1"/>
          </p:cNvSpPr>
          <p:nvPr/>
        </p:nvSpPr>
        <p:spPr>
          <a:xfrm>
            <a:off x="6511826" y="4886961"/>
            <a:ext cx="65246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298" tIns="32649" rIns="65298" bIns="32649"/>
          <a:lstStyle>
            <a:lvl1pPr defTabSz="912813">
              <a:defRPr>
                <a:solidFill>
                  <a:schemeClr val="tx1"/>
                </a:solidFill>
                <a:effectLst/>
                <a:latin typeface="Arial" panose="020B0604020202020204" pitchFamily="34" charset="0"/>
                <a:cs typeface="Arial" panose="020B0604020202020204" pitchFamily="34" charset="0"/>
              </a:defRPr>
            </a:lvl1pPr>
            <a:lvl2pPr marL="742950" indent="-285750" defTabSz="912813">
              <a:defRPr>
                <a:solidFill>
                  <a:schemeClr val="tx1"/>
                </a:solidFill>
                <a:effectLst/>
                <a:latin typeface="Arial" panose="020B0604020202020204" pitchFamily="34" charset="0"/>
                <a:cs typeface="Arial" panose="020B0604020202020204" pitchFamily="34" charset="0"/>
              </a:defRPr>
            </a:lvl2pPr>
            <a:lvl3pPr marL="1143000" indent="-228600" defTabSz="912813">
              <a:defRPr>
                <a:solidFill>
                  <a:schemeClr val="tx1"/>
                </a:solidFill>
                <a:effectLst/>
                <a:latin typeface="Arial" panose="020B0604020202020204" pitchFamily="34" charset="0"/>
                <a:cs typeface="Arial" panose="020B0604020202020204" pitchFamily="34" charset="0"/>
              </a:defRPr>
            </a:lvl3pPr>
            <a:lvl4pPr marL="1600200" indent="-228600" defTabSz="912813">
              <a:defRPr>
                <a:solidFill>
                  <a:schemeClr val="tx1"/>
                </a:solidFill>
                <a:effectLst/>
                <a:latin typeface="Arial" panose="020B0604020202020204" pitchFamily="34" charset="0"/>
                <a:cs typeface="Arial" panose="020B0604020202020204" pitchFamily="34" charset="0"/>
              </a:defRPr>
            </a:lvl4pPr>
            <a:lvl5pPr marL="2057400" indent="-228600" defTabSz="912813">
              <a:defRPr>
                <a:solidFill>
                  <a:schemeClr val="tx1"/>
                </a:solidFill>
                <a:effectLst/>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rtl="0" eaLnBrk="1" hangingPunct="1"/>
            <a:r>
              <a:rPr lang="en-US" sz="1000" b="0" i="0" u="none" strike="noStrike" smtId="4294967295">
                <a:solidFill>
                  <a:srgbClr val="000000"/>
                </a:solidFill>
                <a:effectLst/>
                <a:highlight>
                  <a:srgbClr val="000000">
                    <a:alpha val="0"/>
                  </a:srgbClr>
                </a:highlight>
                <a:latin typeface="Calibri" panose="020F0502020204030204"/>
              </a:rPr>
              <a:t>51 MW</a:t>
            </a:r>
          </a:p>
        </p:txBody>
      </p:sp>
      <p:sp>
        <p:nvSpPr>
          <p:cNvPr id="18444" name="TextBox 1"/>
          <p:cNvSpPr txBox="1">
            <a:spLocks noChangeArrowheads="1"/>
          </p:cNvSpPr>
          <p:nvPr/>
        </p:nvSpPr>
        <p:spPr>
          <a:xfrm>
            <a:off x="5859364" y="4886961"/>
            <a:ext cx="65246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298" tIns="32649" rIns="65298" bIns="32649"/>
          <a:lstStyle>
            <a:lvl1pPr defTabSz="912813">
              <a:defRPr>
                <a:solidFill>
                  <a:schemeClr val="tx1"/>
                </a:solidFill>
                <a:effectLst/>
                <a:latin typeface="Arial" panose="020B0604020202020204" pitchFamily="34" charset="0"/>
                <a:cs typeface="Arial" panose="020B0604020202020204" pitchFamily="34" charset="0"/>
              </a:defRPr>
            </a:lvl1pPr>
            <a:lvl2pPr marL="742950" indent="-285750" defTabSz="912813">
              <a:defRPr>
                <a:solidFill>
                  <a:schemeClr val="tx1"/>
                </a:solidFill>
                <a:effectLst/>
                <a:latin typeface="Arial" panose="020B0604020202020204" pitchFamily="34" charset="0"/>
                <a:cs typeface="Arial" panose="020B0604020202020204" pitchFamily="34" charset="0"/>
              </a:defRPr>
            </a:lvl2pPr>
            <a:lvl3pPr marL="1143000" indent="-228600" defTabSz="912813">
              <a:defRPr>
                <a:solidFill>
                  <a:schemeClr val="tx1"/>
                </a:solidFill>
                <a:effectLst/>
                <a:latin typeface="Arial" panose="020B0604020202020204" pitchFamily="34" charset="0"/>
                <a:cs typeface="Arial" panose="020B0604020202020204" pitchFamily="34" charset="0"/>
              </a:defRPr>
            </a:lvl3pPr>
            <a:lvl4pPr marL="1600200" indent="-228600" defTabSz="912813">
              <a:defRPr>
                <a:solidFill>
                  <a:schemeClr val="tx1"/>
                </a:solidFill>
                <a:effectLst/>
                <a:latin typeface="Arial" panose="020B0604020202020204" pitchFamily="34" charset="0"/>
                <a:cs typeface="Arial" panose="020B0604020202020204" pitchFamily="34" charset="0"/>
              </a:defRPr>
            </a:lvl4pPr>
            <a:lvl5pPr marL="2057400" indent="-228600" defTabSz="912813">
              <a:defRPr>
                <a:solidFill>
                  <a:schemeClr val="tx1"/>
                </a:solidFill>
                <a:effectLst/>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rtl="0" eaLnBrk="1" hangingPunct="1"/>
            <a:r>
              <a:rPr lang="en-US" sz="1000" b="0" i="0" u="none" strike="noStrike" smtId="4294967295">
                <a:solidFill>
                  <a:srgbClr val="000000"/>
                </a:solidFill>
                <a:effectLst/>
                <a:highlight>
                  <a:srgbClr val="000000">
                    <a:alpha val="0"/>
                  </a:srgbClr>
                </a:highlight>
                <a:latin typeface="Calibri" panose="020F0502020204030204"/>
              </a:rPr>
              <a:t>48,2 MW</a:t>
            </a:r>
          </a:p>
        </p:txBody>
      </p:sp>
      <p:sp>
        <p:nvSpPr>
          <p:cNvPr id="18445" name="TextBox 1"/>
          <p:cNvSpPr txBox="1">
            <a:spLocks noChangeArrowheads="1"/>
          </p:cNvSpPr>
          <p:nvPr/>
        </p:nvSpPr>
        <p:spPr>
          <a:xfrm>
            <a:off x="5175923" y="5046866"/>
            <a:ext cx="65246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298" tIns="32649" rIns="65298" bIns="32649"/>
          <a:lstStyle>
            <a:lvl1pPr defTabSz="912813">
              <a:defRPr>
                <a:solidFill>
                  <a:schemeClr val="tx1"/>
                </a:solidFill>
                <a:effectLst/>
                <a:latin typeface="Arial" panose="020B0604020202020204" pitchFamily="34" charset="0"/>
                <a:cs typeface="Arial" panose="020B0604020202020204" pitchFamily="34" charset="0"/>
              </a:defRPr>
            </a:lvl1pPr>
            <a:lvl2pPr marL="742950" indent="-285750" defTabSz="912813">
              <a:defRPr>
                <a:solidFill>
                  <a:schemeClr val="tx1"/>
                </a:solidFill>
                <a:effectLst/>
                <a:latin typeface="Arial" panose="020B0604020202020204" pitchFamily="34" charset="0"/>
                <a:cs typeface="Arial" panose="020B0604020202020204" pitchFamily="34" charset="0"/>
              </a:defRPr>
            </a:lvl2pPr>
            <a:lvl3pPr marL="1143000" indent="-228600" defTabSz="912813">
              <a:defRPr>
                <a:solidFill>
                  <a:schemeClr val="tx1"/>
                </a:solidFill>
                <a:effectLst/>
                <a:latin typeface="Arial" panose="020B0604020202020204" pitchFamily="34" charset="0"/>
                <a:cs typeface="Arial" panose="020B0604020202020204" pitchFamily="34" charset="0"/>
              </a:defRPr>
            </a:lvl3pPr>
            <a:lvl4pPr marL="1600200" indent="-228600" defTabSz="912813">
              <a:defRPr>
                <a:solidFill>
                  <a:schemeClr val="tx1"/>
                </a:solidFill>
                <a:effectLst/>
                <a:latin typeface="Arial" panose="020B0604020202020204" pitchFamily="34" charset="0"/>
                <a:cs typeface="Arial" panose="020B0604020202020204" pitchFamily="34" charset="0"/>
              </a:defRPr>
            </a:lvl4pPr>
            <a:lvl5pPr marL="2057400" indent="-228600" defTabSz="912813">
              <a:defRPr>
                <a:solidFill>
                  <a:schemeClr val="tx1"/>
                </a:solidFill>
                <a:effectLst/>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rtl="0" eaLnBrk="1" hangingPunct="1"/>
            <a:r>
              <a:rPr lang="en-US" sz="1000" b="0" i="0" u="none" strike="noStrike" smtId="4294967295">
                <a:solidFill>
                  <a:srgbClr val="000000"/>
                </a:solidFill>
                <a:effectLst/>
                <a:highlight>
                  <a:srgbClr val="000000">
                    <a:alpha val="0"/>
                  </a:srgbClr>
                </a:highlight>
                <a:latin typeface="Calibri" panose="020F0502020204030204"/>
              </a:rPr>
              <a:t>42,1 MW</a:t>
            </a:r>
          </a:p>
        </p:txBody>
      </p:sp>
      <p:sp>
        <p:nvSpPr>
          <p:cNvPr id="18446" name="TextBox 1"/>
          <p:cNvSpPr txBox="1">
            <a:spLocks noChangeArrowheads="1"/>
          </p:cNvSpPr>
          <p:nvPr/>
        </p:nvSpPr>
        <p:spPr>
          <a:xfrm>
            <a:off x="7164288" y="5284758"/>
            <a:ext cx="65405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298" tIns="32649" rIns="65298" bIns="32649"/>
          <a:lstStyle>
            <a:lvl1pPr defTabSz="912813">
              <a:defRPr>
                <a:solidFill>
                  <a:schemeClr val="tx1"/>
                </a:solidFill>
                <a:effectLst/>
                <a:latin typeface="Arial" panose="020B0604020202020204" pitchFamily="34" charset="0"/>
                <a:cs typeface="Arial" panose="020B0604020202020204" pitchFamily="34" charset="0"/>
              </a:defRPr>
            </a:lvl1pPr>
            <a:lvl2pPr marL="742950" indent="-285750" defTabSz="912813">
              <a:defRPr>
                <a:solidFill>
                  <a:schemeClr val="tx1"/>
                </a:solidFill>
                <a:effectLst/>
                <a:latin typeface="Arial" panose="020B0604020202020204" pitchFamily="34" charset="0"/>
                <a:cs typeface="Arial" panose="020B0604020202020204" pitchFamily="34" charset="0"/>
              </a:defRPr>
            </a:lvl2pPr>
            <a:lvl3pPr marL="1143000" indent="-228600" defTabSz="912813">
              <a:defRPr>
                <a:solidFill>
                  <a:schemeClr val="tx1"/>
                </a:solidFill>
                <a:effectLst/>
                <a:latin typeface="Arial" panose="020B0604020202020204" pitchFamily="34" charset="0"/>
                <a:cs typeface="Arial" panose="020B0604020202020204" pitchFamily="34" charset="0"/>
              </a:defRPr>
            </a:lvl3pPr>
            <a:lvl4pPr marL="1600200" indent="-228600" defTabSz="912813">
              <a:defRPr>
                <a:solidFill>
                  <a:schemeClr val="tx1"/>
                </a:solidFill>
                <a:effectLst/>
                <a:latin typeface="Arial" panose="020B0604020202020204" pitchFamily="34" charset="0"/>
                <a:cs typeface="Arial" panose="020B0604020202020204" pitchFamily="34" charset="0"/>
              </a:defRPr>
            </a:lvl4pPr>
            <a:lvl5pPr marL="2057400" indent="-228600" defTabSz="912813">
              <a:defRPr>
                <a:solidFill>
                  <a:schemeClr val="tx1"/>
                </a:solidFill>
                <a:effectLst/>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rtl="0" eaLnBrk="1" hangingPunct="1"/>
            <a:r>
              <a:rPr lang="en-US" sz="1000" b="0" i="0" u="none" strike="noStrike" smtId="4294967295">
                <a:solidFill>
                  <a:srgbClr val="000000"/>
                </a:solidFill>
                <a:effectLst/>
                <a:highlight>
                  <a:srgbClr val="000000">
                    <a:alpha val="0"/>
                  </a:srgbClr>
                </a:highlight>
                <a:latin typeface="Calibri" panose="020F0502020204030204"/>
              </a:rPr>
              <a:t>30,8 MW</a:t>
            </a:r>
          </a:p>
        </p:txBody>
      </p:sp>
      <p:cxnSp>
        <p:nvCxnSpPr>
          <p:cNvPr id="19" name="Прямая соединительная линия 18"/>
          <p:cNvCxnSpPr/>
          <p:nvPr/>
        </p:nvCxnSpPr>
        <p:spPr>
          <a:xfrm>
            <a:off x="395288" y="836613"/>
            <a:ext cx="8280400" cy="0"/>
          </a:xfrm>
          <a:prstGeom prst="line">
            <a:avLst/>
          </a:prstGeom>
          <a:ln w="22225">
            <a:solidFill>
              <a:srgbClr val="000099"/>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108233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179388" y="42863"/>
            <a:ext cx="8640762" cy="217785"/>
          </a:xfrm>
          <a:ln w="22225">
            <a:noFill/>
          </a:ln>
          <a:effectLst/>
          <a:extLst>
            <a:ext uri="{91240B29-F687-4F45-9708-019B960494DF}">
              <a14:hiddenLine xmlns:a14="http://schemas.microsoft.com/office/drawing/2010/main" w="9525">
                <a:solidFill>
                  <a:srgbClr val="000000"/>
                </a:solidFill>
                <a:miter lim="800000"/>
                <a:headEnd/>
                <a:tailEnd/>
              </a14:hiddenLine>
            </a:ext>
          </a:extLst>
        </p:spPr>
        <p:style>
          <a:lnRef idx="1">
            <a:schemeClr val="accent1"/>
          </a:lnRef>
          <a:fillRef idx="0">
            <a:schemeClr val="accent1"/>
          </a:fillRef>
          <a:effectRef idx="0">
            <a:schemeClr val="accent1"/>
          </a:effectRef>
          <a:fontRef idx="minor">
            <a:schemeClr val="tx1"/>
          </a:fontRef>
        </p:style>
        <p:txBody>
          <a:bodyPr rtlCol="0">
            <a:noAutofit/>
          </a:bodyPr>
          <a:lstStyle/>
          <a:p>
            <a:pPr rtl="0" eaLnBrk="1" fontAlgn="auto" hangingPunct="1">
              <a:lnSpc>
                <a:spcPct val="90000"/>
              </a:lnSpc>
              <a:spcAft>
                <a:spcPct val="0"/>
              </a:spcAft>
              <a:defRPr>
                <a:effectLst/>
              </a:defRPr>
            </a:pPr>
            <a:r>
              <a:rPr lang="en-US" sz="2000" b="1" i="0" u="none" strike="noStrike" smtId="4294967295">
                <a:solidFill>
                  <a:srgbClr val="376092"/>
                </a:solidFill>
                <a:effectLst/>
                <a:highlight>
                  <a:srgbClr val="000000">
                    <a:alpha val="0"/>
                  </a:srgbClr>
                </a:highlight>
                <a:latin typeface="Arial"/>
                <a:ea typeface="+mj-ea"/>
                <a:cs typeface="Arial"/>
              </a:rPr>
              <a:t>Execution of tariff estimates for 2017</a:t>
            </a:r>
          </a:p>
        </p:txBody>
      </p:sp>
      <p:cxnSp>
        <p:nvCxnSpPr>
          <p:cNvPr id="5" name="Прямая соединительная линия 4"/>
          <p:cNvCxnSpPr/>
          <p:nvPr/>
        </p:nvCxnSpPr>
        <p:spPr>
          <a:xfrm>
            <a:off x="107504" y="260648"/>
            <a:ext cx="8712968" cy="0"/>
          </a:xfrm>
          <a:prstGeom prst="line">
            <a:avLst/>
          </a:prstGeom>
          <a:ln w="22225">
            <a:solidFill>
              <a:srgbClr val="000099"/>
            </a:solidFill>
          </a:ln>
          <a:effectLst/>
        </p:spPr>
        <p:style>
          <a:lnRef idx="1">
            <a:schemeClr val="accent1"/>
          </a:lnRef>
          <a:fillRef idx="0">
            <a:schemeClr val="accent1"/>
          </a:fillRef>
          <a:effectRef idx="0">
            <a:schemeClr val="accent1"/>
          </a:effectRef>
          <a:fontRef idx="minor">
            <a:schemeClr val="tx1"/>
          </a:fontRef>
        </p:style>
      </p:cxnSp>
      <p:graphicFrame>
        <p:nvGraphicFramePr>
          <p:cNvPr id="3" name="Таблица 2"/>
          <p:cNvGraphicFramePr>
            <a:graphicFrameLocks noGrp="1"/>
          </p:cNvGraphicFramePr>
          <p:nvPr>
            <p:extLst>
              <p:ext uri="{D42A27DB-BD31-4B8C-83A1-F6EECF244321}">
                <p14:modId xmlns:p14="http://schemas.microsoft.com/office/powerpoint/2010/main" val="1969391644"/>
              </p:ext>
            </p:extLst>
          </p:nvPr>
        </p:nvGraphicFramePr>
        <p:xfrm>
          <a:off x="107504" y="280751"/>
          <a:ext cx="8713601" cy="10448387"/>
        </p:xfrm>
        <a:graphic>
          <a:graphicData uri="http://schemas.openxmlformats.org/drawingml/2006/table">
            <a:tbl>
              <a:tblPr>
                <a:effectLst/>
              </a:tblPr>
              <a:tblGrid>
                <a:gridCol w="288665"/>
                <a:gridCol w="2952328"/>
                <a:gridCol w="432048"/>
                <a:gridCol w="504056"/>
                <a:gridCol w="504056"/>
                <a:gridCol w="288032"/>
                <a:gridCol w="3744416"/>
              </a:tblGrid>
              <a:tr h="0">
                <a:tc rowSpan="2">
                  <a:txBody>
                    <a:bodyPr/>
                    <a:lstStyle/>
                    <a:p>
                      <a:pPr algn="ctr" rtl="0" fontAlgn="ctr"/>
                      <a:r>
                        <a:rPr lang="en-US" sz="600" b="1" i="0" u="none" strike="noStrike" smtId="4294967295">
                          <a:solidFill>
                            <a:srgbClr val="000000"/>
                          </a:solidFill>
                          <a:effectLst/>
                          <a:highlight>
                            <a:srgbClr val="000000">
                              <a:alpha val="0"/>
                            </a:srgbClr>
                          </a:highlight>
                          <a:latin typeface="Times New Roman"/>
                        </a:rPr>
                        <a:t>No.</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2">
                  <a:txBody>
                    <a:bodyPr/>
                    <a:lstStyle/>
                    <a:p>
                      <a:pPr algn="ctr" rtl="0" fontAlgn="ctr"/>
                      <a:r>
                        <a:rPr lang="en-US" sz="600" b="1" i="0" u="none" strike="noStrike" smtId="4294967295">
                          <a:solidFill>
                            <a:srgbClr val="000000"/>
                          </a:solidFill>
                          <a:effectLst/>
                          <a:highlight>
                            <a:srgbClr val="000000">
                              <a:alpha val="0"/>
                            </a:srgbClr>
                          </a:highlight>
                          <a:latin typeface="Times New Roman"/>
                        </a:rPr>
                        <a:t>Name of indicators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2">
                  <a:txBody>
                    <a:bodyPr/>
                    <a:lstStyle/>
                    <a:p>
                      <a:pPr algn="ctr" rtl="0" fontAlgn="ctr"/>
                      <a:r>
                        <a:rPr lang="en-US" sz="600" b="1" i="0" u="none" strike="noStrike" smtId="4294967295">
                          <a:solidFill>
                            <a:srgbClr val="000000"/>
                          </a:solidFill>
                          <a:effectLst/>
                          <a:highlight>
                            <a:srgbClr val="000000">
                              <a:alpha val="0"/>
                            </a:srgbClr>
                          </a:highlight>
                          <a:latin typeface="Times New Roman"/>
                        </a:rPr>
                        <a:t>Unit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gridSpan="2">
                  <a:txBody>
                    <a:bodyPr/>
                    <a:lstStyle/>
                    <a:p>
                      <a:pPr algn="ctr" rtl="0" fontAlgn="ctr"/>
                      <a:r>
                        <a:rPr lang="en-US" sz="600" b="1" i="0" u="none" strike="noStrike" smtId="4294967295">
                          <a:solidFill>
                            <a:srgbClr val="000000"/>
                          </a:solidFill>
                          <a:effectLst/>
                          <a:highlight>
                            <a:srgbClr val="000000">
                              <a:alpha val="0"/>
                            </a:srgbClr>
                          </a:highlight>
                          <a:latin typeface="Times New Roman"/>
                        </a:rPr>
                        <a:t>2017</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effectLst/>
                      </a:endParaRPr>
                    </a:p>
                  </a:txBody>
                  <a:tcPr/>
                </a:tc>
                <a:tc>
                  <a:txBody>
                    <a:bodyPr/>
                    <a:lstStyle/>
                    <a:p>
                      <a:pPr algn="ctr" rtl="0" fontAlgn="ctr"/>
                      <a:r>
                        <a:rPr lang="en-US" sz="600" b="1" i="0" u="none" strike="noStrike" smtId="4294967295">
                          <a:solidFill>
                            <a:srgbClr val="000000"/>
                          </a:solidFill>
                          <a:effectLst/>
                          <a:highlight>
                            <a:srgbClr val="000000">
                              <a:alpha val="0"/>
                            </a:srgbClr>
                          </a:highlight>
                          <a:latin typeface="Times New Roman"/>
                        </a:rPr>
                        <a:t>Off</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2">
                  <a:txBody>
                    <a:bodyPr/>
                    <a:lstStyle/>
                    <a:p>
                      <a:pPr algn="ctr" rtl="0" fontAlgn="ctr"/>
                      <a:r>
                        <a:rPr lang="en-US" sz="600" b="1" i="0" u="none" strike="noStrike" smtId="4294967295">
                          <a:solidFill>
                            <a:srgbClr val="000000"/>
                          </a:solidFill>
                          <a:effectLst/>
                          <a:highlight>
                            <a:srgbClr val="000000">
                              <a:alpha val="0"/>
                            </a:srgbClr>
                          </a:highlight>
                          <a:latin typeface="Times New Roman"/>
                        </a:rPr>
                        <a:t>Reasons for deviation</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0">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600" b="1" i="0" u="none" strike="noStrike" smtId="4294967295">
                          <a:solidFill>
                            <a:srgbClr val="000000"/>
                          </a:solidFill>
                          <a:effectLst/>
                          <a:highlight>
                            <a:srgbClr val="000000">
                              <a:alpha val="0"/>
                            </a:srgbClr>
                          </a:highlight>
                          <a:latin typeface="Times New Roman"/>
                        </a:rPr>
                        <a:t> plan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1" i="0" u="none" strike="noStrike" smtId="4294967295">
                          <a:solidFill>
                            <a:srgbClr val="000000"/>
                          </a:solidFill>
                          <a:effectLst/>
                          <a:highlight>
                            <a:srgbClr val="000000">
                              <a:alpha val="0"/>
                            </a:srgbClr>
                          </a:highlight>
                          <a:latin typeface="Times New Roman"/>
                        </a:rPr>
                        <a:t> fact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1" i="0" u="none" strike="noStrike" smtId="4294967295">
                          <a:solidFill>
                            <a:srgbClr val="000000"/>
                          </a:solidFill>
                          <a:effectLst/>
                          <a:highlight>
                            <a:srgbClr val="000000">
                              <a:alpha val="0"/>
                            </a:srgbClr>
                          </a:highlight>
                          <a:latin typeface="Times New Roman"/>
                        </a:rPr>
                        <a: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vMerge="1">
                  <a:txBody>
                    <a:bodyPr/>
                    <a:lstStyle/>
                    <a:p>
                      <a:endParaRPr lang="ru-RU">
                        <a:effectLst/>
                      </a:endParaRPr>
                    </a:p>
                  </a:txBody>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I</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Costs of production of goods and provision of services (works), total</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7 919 170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6 496 334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82%</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Savings on the article "The cost of compensation for regulatory and technical losses"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Material costs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3 324 105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1 937 301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58%</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Savings on the article "The cost of compensation for regulatory and technical losses"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1.1.</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Raw materials and supplies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60 465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59 579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99%</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1.1.1.</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Safety equipment, protective equipment, total</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25 561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24 707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97%</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1.1.2.</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Maintenance materials, total</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30 596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30 614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100%</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1.1.3.</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Purchased products and semi-finished products, auxiliary materials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4 308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4 257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99%</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1.2.</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Electricity for household needs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24 704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26 039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105%</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1.3.</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Fuels and lubricants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40 149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38 065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95%</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Actual consumption and conversion of the vehicle fleet to gas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431524">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1.4.</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Costs for compensation of normative and technical losses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3 198 788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1 813 618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57%</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The reduction of losses is related to the implementation of measures aimed at reducing technical losses, such as optimization of electric network modes, replacement of wires on overloaded lines, introduction of Automatic system for commercial accounting of power consumption in 6-10 / 0.4 kV networks of JSC "MPDC" as part of the investment program, as well as the introduction of more efficient methods and technologies for the provision of regulated services. The savings made under this item were directed to the implementation of the JSC "MPDC" Investment Program in 2017</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2.</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Depreciation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1 636 569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1 637 696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100%</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3.</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Repairs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526,315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523,755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100%</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Including capital repairs that do not lead to an increase in the value of fixed assets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526,315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523,755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100%</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3.1.</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Repair of fixed assets, total, including</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296,700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296,695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100%</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3.2.</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The cost of materials for repair (economic method), total, including:</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229,616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227,060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99%</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3.2.1.</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The cost of materials for major repairs, total, including:</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187,025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184,867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99%</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3.2.2.</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The cost of materials for current repair, total, including:</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42 590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42 193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99%</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4.</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Labor costs, total, including:</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1 394 755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1 364 633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98%</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4.1.</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Wage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1 271 418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1 242 544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98%</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4.2.</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Deductions from remuneration (social tax and social insurance)</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123,336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122,089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99%</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5.</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Tax payments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1 797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1 797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100%</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6.</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Services of third parties of production nature</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924,392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919,294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99%</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7.</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Other costs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111,237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111,859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101%</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II</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Period expenses, total</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1 928 452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1 658 133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86%</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Savings on interest expense</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General and administrative expenses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1 128 353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1 123 242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100%</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8.1.</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Remuneration of administrative personnel</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218,696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213,261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98%</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92712">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8.2.</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Deductions from wages of administrative personnel</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26 639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23 143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87%</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Due to the current savings in labor costs for administrative staff</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8.4.</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Depreciation</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78 851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78 847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100%</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8.5.</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Tax payments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401,247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407,072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101%</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8.6.</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Business trips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19 190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19 156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100%</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92712">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8.7.</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Representation expenses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286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0%</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Costs are charged on the fact, depending on the actual number of official receptions held.</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8.8.</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Communication services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10 275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9 986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97%</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8.9.</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Payment for consulting, audit and marketing services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16 913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16 913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100%</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8.10.</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Bank services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3 631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3 819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105%</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8.11.</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Other expenses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352,624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351,045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100%</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8.11.1.</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Payment for services of third-party organizations, total</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52 584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53 797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102%</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8.11.2.</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Other expenses of general economic nature:</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198,634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196,972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99%</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8.11.3.</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Electricity metering expenses</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101,406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100,276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99%</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61982">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9.</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Interest expense</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800,099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534,891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67%</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Savings due to the late period of borrowing</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8742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III</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Total costs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9 847 621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8 154 467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83%</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1488" marR="1488" marT="1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439085">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IV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Profit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1 332 240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3 205 788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241%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In accordance with the Law of the Republic of Kazakhstan No. 272-I of July 9, 1998, “On Natural Monopolies”, the existing savings resulting from cost savings due to the use of more efficient methods and technologies, the implementation of an energy saving plan and energy efficiency measures, reduction of regulatory technical losses, was aimed at the implementation of the Investment program of JSC "MRPGC" in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94986">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VI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Total income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11 179 862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11 360 254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94986">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VII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Volume of services provided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kW / hour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2 520 355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2 558 087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94986">
                <a:tc>
                  <a:txBody>
                    <a:bodyPr/>
                    <a:lstStyle/>
                    <a:p>
                      <a:pPr algn="ctr" fontAlgn="ctr"/>
                      <a:r>
                        <a:rPr lang="ru-RU" sz="6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The volume of services provided, for legal entities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kW / hour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2 119 428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2 150 171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94986">
                <a:tc>
                  <a:txBody>
                    <a:bodyPr/>
                    <a:lstStyle/>
                    <a:p>
                      <a:pPr algn="ctr" fontAlgn="ctr"/>
                      <a:r>
                        <a:rPr lang="ru-RU" sz="6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The volume of services provided, for physical persons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kW / hour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53 019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55 392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267036">
                <a:tc>
                  <a:txBody>
                    <a:bodyPr/>
                    <a:lstStyle/>
                    <a:p>
                      <a:pPr algn="ctr" fontAlgn="ctr"/>
                      <a:r>
                        <a:rPr lang="ru-RU" sz="6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The volume of services rendered, the state-owned enterprise pre-requesting services for the transmission and distribution of electricity and Elektrzhuyieleri LLP carrying out activities for the supply of individuals (population)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kW / hour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347,908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352,523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94986">
                <a:tc rowSpan="3">
                  <a:txBody>
                    <a:bodyPr/>
                    <a:lstStyle/>
                    <a:p>
                      <a:pPr algn="ctr" rtl="0" fontAlgn="ctr"/>
                      <a:r>
                        <a:rPr lang="en-US" sz="600" b="0" i="0" u="none" strike="noStrike" smtId="4294967295">
                          <a:solidFill>
                            <a:srgbClr val="000000"/>
                          </a:solidFill>
                          <a:effectLst/>
                          <a:highlight>
                            <a:srgbClr val="000000">
                              <a:alpha val="0"/>
                            </a:srgbClr>
                          </a:highlight>
                          <a:latin typeface="Times New Roman"/>
                        </a:rPr>
                        <a:t>VIII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3">
                  <a:txBody>
                    <a:bodyPr/>
                    <a:lstStyle/>
                    <a:p>
                      <a:pPr algn="l" rtl="0" fontAlgn="ctr"/>
                      <a:r>
                        <a:rPr lang="en-US" sz="600" b="0" i="0" u="none" strike="noStrike" smtId="4294967295">
                          <a:solidFill>
                            <a:srgbClr val="000000"/>
                          </a:solidFill>
                          <a:effectLst/>
                          <a:highlight>
                            <a:srgbClr val="000000">
                              <a:alpha val="0"/>
                            </a:srgbClr>
                          </a:highlight>
                          <a:latin typeface="Times New Roman"/>
                        </a:rPr>
                        <a:t>Normative losses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8.21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5.51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0">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kWh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225,584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149,208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0">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thousand KZT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3 198 788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1 813 618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81011">
                <a:tc rowSpan="4">
                  <a:txBody>
                    <a:bodyPr/>
                    <a:lstStyle/>
                    <a:p>
                      <a:pPr algn="ctr" rtl="0" fontAlgn="ctr"/>
                      <a:r>
                        <a:rPr lang="en-US" sz="600" b="0" i="0" u="none" strike="noStrike" smtId="4294967295">
                          <a:solidFill>
                            <a:srgbClr val="000000"/>
                          </a:solidFill>
                          <a:effectLst/>
                          <a:highlight>
                            <a:srgbClr val="000000">
                              <a:alpha val="0"/>
                            </a:srgbClr>
                          </a:highlight>
                          <a:latin typeface="Times New Roman"/>
                        </a:rPr>
                        <a:t>IХ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Average rate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tenge-tiyn / kW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4.44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4.44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81011">
                <a:tc vMerge="1">
                  <a:txBody>
                    <a:bodyPr/>
                    <a:lstStyle/>
                    <a:p>
                      <a:endParaRPr lang="ru-RU">
                        <a:effectLst/>
                      </a:endParaRPr>
                    </a:p>
                  </a:txBody>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Tariff (excluding VAT) for legal entities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tenge-tiyn / kW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4.77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4.77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81011">
                <a:tc vMerge="1">
                  <a:txBody>
                    <a:bodyPr/>
                    <a:lstStyle/>
                    <a:p>
                      <a:endParaRPr lang="ru-RU">
                        <a:effectLst/>
                      </a:endParaRPr>
                    </a:p>
                  </a:txBody>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Tariff (excluding VAT) for individuals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tenge-tiyn / kW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2.17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2.17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242319">
                <a:tc vMerge="1">
                  <a:txBody>
                    <a:bodyPr/>
                    <a:lstStyle/>
                    <a:p>
                      <a:endParaRPr lang="ru-RU">
                        <a:effectLst/>
                      </a:endParaRPr>
                    </a:p>
                  </a:txBody>
                  <a:tcPr/>
                </a:tc>
                <a:tc>
                  <a:txBody>
                    <a:bodyPr/>
                    <a:lstStyle/>
                    <a:p>
                      <a:pPr algn="l" rtl="0" fontAlgn="ctr"/>
                      <a:r>
                        <a:rPr lang="en-US" sz="600" b="0" i="0" u="none" strike="noStrike" smtId="4294967295">
                          <a:solidFill>
                            <a:srgbClr val="000000"/>
                          </a:solidFill>
                          <a:effectLst/>
                          <a:highlight>
                            <a:srgbClr val="000000">
                              <a:alpha val="0"/>
                            </a:srgbClr>
                          </a:highlight>
                          <a:latin typeface="Times New Roman"/>
                        </a:rPr>
                        <a:t>Tariff (excluding VAT) for a public utility providing services for the transmission and distribution of electricity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tenge-tiyn / kW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2.74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                 2.74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600" b="0" i="0" u="none" strike="noStrike" smtId="4294967295">
                          <a:solidFill>
                            <a:srgbClr val="000000"/>
                          </a:solidFill>
                          <a:effectLst/>
                          <a:highlight>
                            <a:srgbClr val="000000">
                              <a:alpha val="0"/>
                            </a:srgbClr>
                          </a:highligh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6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bl>
          </a:graphicData>
        </a:graphic>
      </p:graphicFrame>
    </p:spTree>
    <p:extLst>
      <p:ext uri="{BB962C8B-B14F-4D97-AF65-F5344CB8AC3E}">
        <p14:creationId xmlns:p14="http://schemas.microsoft.com/office/powerpoint/2010/main" val="333890049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322263" y="71438"/>
            <a:ext cx="7035800" cy="649287"/>
          </a:xfrm>
          <a:ln w="22225">
            <a:noFill/>
          </a:ln>
          <a:effectLst/>
          <a:extLst>
            <a:ext uri="{91240B29-F687-4F45-9708-019B960494DF}">
              <a14:hiddenLine xmlns:a14="http://schemas.microsoft.com/office/drawing/2010/main" w="9525">
                <a:solidFill>
                  <a:srgbClr val="000000"/>
                </a:solidFill>
                <a:miter lim="800000"/>
                <a:headEnd/>
                <a:tailEnd/>
              </a14:hiddenLine>
            </a:ext>
          </a:extLst>
        </p:spPr>
        <p:style>
          <a:lnRef idx="1">
            <a:schemeClr val="accent1"/>
          </a:lnRef>
          <a:fillRef idx="0">
            <a:schemeClr val="accent1"/>
          </a:fillRef>
          <a:effectRef idx="0">
            <a:schemeClr val="accent1"/>
          </a:effectRef>
          <a:fontRef idx="minor">
            <a:schemeClr val="tx1"/>
          </a:fontRef>
        </p:style>
        <p:txBody>
          <a:bodyPr rtlCol="0">
            <a:noAutofit/>
          </a:bodyPr>
          <a:lstStyle/>
          <a:p>
            <a:pPr algn="l" rtl="0" eaLnBrk="1" fontAlgn="auto" hangingPunct="1">
              <a:lnSpc>
                <a:spcPct val="90000"/>
              </a:lnSpc>
              <a:spcAft>
                <a:spcPct val="0"/>
              </a:spcAft>
              <a:defRPr>
                <a:effectLst/>
              </a:defRPr>
            </a:pPr>
            <a:r>
              <a:rPr lang="en-US" sz="2000" b="1" i="0" u="none" strike="noStrike" smtId="4294967295">
                <a:solidFill>
                  <a:srgbClr val="376092"/>
                </a:solidFill>
                <a:effectLst/>
                <a:highlight>
                  <a:srgbClr val="000000">
                    <a:alpha val="0"/>
                  </a:srgbClr>
                </a:highlight>
                <a:latin typeface="Arial"/>
                <a:ea typeface="+mj-ea"/>
                <a:cs typeface="Arial"/>
              </a:rPr>
              <a:t>Main objectives for 2018</a:t>
            </a:r>
          </a:p>
        </p:txBody>
      </p:sp>
      <p:cxnSp>
        <p:nvCxnSpPr>
          <p:cNvPr id="5" name="Прямая соединительная линия 4"/>
          <p:cNvCxnSpPr/>
          <p:nvPr/>
        </p:nvCxnSpPr>
        <p:spPr>
          <a:xfrm>
            <a:off x="395288" y="692150"/>
            <a:ext cx="8280400" cy="0"/>
          </a:xfrm>
          <a:prstGeom prst="line">
            <a:avLst/>
          </a:prstGeom>
          <a:ln w="22225">
            <a:solidFill>
              <a:srgbClr val="000099"/>
            </a:solidFill>
          </a:ln>
          <a:effectLst/>
        </p:spPr>
        <p:style>
          <a:lnRef idx="1">
            <a:schemeClr val="accent1"/>
          </a:lnRef>
          <a:fillRef idx="0">
            <a:schemeClr val="accent1"/>
          </a:fillRef>
          <a:effectRef idx="0">
            <a:schemeClr val="accent1"/>
          </a:effectRef>
          <a:fontRef idx="minor">
            <a:schemeClr val="tx1"/>
          </a:fontRef>
        </p:style>
      </p:cxnSp>
      <p:sp>
        <p:nvSpPr>
          <p:cNvPr id="6" name="Заголовок 1"/>
          <p:cNvSpPr txBox="1"/>
          <p:nvPr/>
        </p:nvSpPr>
        <p:spPr>
          <a:xfrm>
            <a:off x="361950" y="1916113"/>
            <a:ext cx="8424863" cy="3311525"/>
          </a:xfrm>
          <a:prstGeom prst="rect">
            <a:avLst/>
          </a:prstGeom>
          <a:noFill/>
          <a:ln w="22225" cap="flat" cmpd="sng" algn="ctr">
            <a:noFill/>
            <a:prstDash val="soli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1">
            <a:schemeClr val="accent1"/>
          </a:lnRef>
          <a:fillRef idx="0">
            <a:schemeClr val="accent1"/>
          </a:fillRef>
          <a:effectRef idx="0">
            <a:schemeClr val="accent1"/>
          </a:effectRef>
          <a:fontRef idx="minor">
            <a:schemeClr val="tx1"/>
          </a:fontRef>
        </p:style>
        <p:txBody>
          <a:bodyPr lIns="91418" tIns="45710" rIns="91418" bIns="45710" anchor="ctr"/>
          <a:lstStyle>
            <a:lvl1pPr algn="ctr" rtl="0" eaLnBrk="0" fontAlgn="base" hangingPunct="0">
              <a:spcBef>
                <a:spcPct val="0"/>
              </a:spcBef>
              <a:spcAft>
                <a:spcPct val="0"/>
              </a:spcAft>
              <a:defRPr sz="4400" kern="1200">
                <a:solidFill>
                  <a:schemeClr val="tx1"/>
                </a:solidFill>
                <a:effectLst/>
                <a:latin typeface="+mn-lt"/>
                <a:ea typeface="+mn-ea"/>
                <a:cs typeface="+mn-cs"/>
              </a:defRPr>
            </a:lvl1pPr>
            <a:lvl2pPr algn="ctr" rtl="0" eaLnBrk="0" fontAlgn="base" hangingPunct="0">
              <a:spcBef>
                <a:spcPct val="0"/>
              </a:spcBef>
              <a:spcAft>
                <a:spcPct val="0"/>
              </a:spcAft>
              <a:defRPr sz="4400">
                <a:solidFill>
                  <a:schemeClr val="tx1"/>
                </a:solidFill>
                <a:effectLst/>
                <a:latin typeface="+mn-lt"/>
                <a:ea typeface="+mn-ea"/>
                <a:cs typeface="+mn-cs"/>
              </a:defRPr>
            </a:lvl2pPr>
            <a:lvl3pPr algn="ctr" rtl="0" eaLnBrk="0" fontAlgn="base" hangingPunct="0">
              <a:spcBef>
                <a:spcPct val="0"/>
              </a:spcBef>
              <a:spcAft>
                <a:spcPct val="0"/>
              </a:spcAft>
              <a:defRPr sz="4400">
                <a:solidFill>
                  <a:schemeClr val="tx1"/>
                </a:solidFill>
                <a:effectLst/>
                <a:latin typeface="+mn-lt"/>
                <a:ea typeface="+mn-ea"/>
                <a:cs typeface="+mn-cs"/>
              </a:defRPr>
            </a:lvl3pPr>
            <a:lvl4pPr algn="ctr" rtl="0" eaLnBrk="0" fontAlgn="base" hangingPunct="0">
              <a:spcBef>
                <a:spcPct val="0"/>
              </a:spcBef>
              <a:spcAft>
                <a:spcPct val="0"/>
              </a:spcAft>
              <a:defRPr sz="4400">
                <a:solidFill>
                  <a:schemeClr val="tx1"/>
                </a:solidFill>
                <a:effectLst/>
                <a:latin typeface="+mn-lt"/>
                <a:ea typeface="+mn-ea"/>
                <a:cs typeface="+mn-cs"/>
              </a:defRPr>
            </a:lvl4pPr>
            <a:lvl5pPr algn="ctr" rtl="0" eaLnBrk="0" fontAlgn="base" hangingPunct="0">
              <a:spcBef>
                <a:spcPct val="0"/>
              </a:spcBef>
              <a:spcAft>
                <a:spcPct val="0"/>
              </a:spcAft>
              <a:defRPr sz="4400">
                <a:solidFill>
                  <a:schemeClr val="tx1"/>
                </a:solidFill>
                <a:effectLst/>
                <a:latin typeface="+mn-lt"/>
                <a:ea typeface="+mn-ea"/>
                <a:cs typeface="+mn-cs"/>
              </a:defRPr>
            </a:lvl5pPr>
            <a:lvl6pPr marL="457200" algn="ctr" rtl="0" fontAlgn="base">
              <a:spcBef>
                <a:spcPct val="0"/>
              </a:spcBef>
              <a:spcAft>
                <a:spcPct val="0"/>
              </a:spcAft>
              <a:defRPr sz="4400">
                <a:solidFill>
                  <a:schemeClr val="tx1"/>
                </a:solidFill>
                <a:effectLst/>
                <a:latin typeface="+mn-lt"/>
                <a:ea typeface="+mn-ea"/>
                <a:cs typeface="+mn-cs"/>
              </a:defRPr>
            </a:lvl6pPr>
            <a:lvl7pPr marL="914400" algn="ctr" rtl="0" fontAlgn="base">
              <a:spcBef>
                <a:spcPct val="0"/>
              </a:spcBef>
              <a:spcAft>
                <a:spcPct val="0"/>
              </a:spcAft>
              <a:defRPr sz="4400">
                <a:solidFill>
                  <a:schemeClr val="tx1"/>
                </a:solidFill>
                <a:effectLst/>
                <a:latin typeface="+mn-lt"/>
                <a:ea typeface="+mn-ea"/>
                <a:cs typeface="+mn-cs"/>
              </a:defRPr>
            </a:lvl7pPr>
            <a:lvl8pPr marL="1371600" algn="ctr" rtl="0" fontAlgn="base">
              <a:spcBef>
                <a:spcPct val="0"/>
              </a:spcBef>
              <a:spcAft>
                <a:spcPct val="0"/>
              </a:spcAft>
              <a:defRPr sz="4400">
                <a:solidFill>
                  <a:schemeClr val="tx1"/>
                </a:solidFill>
                <a:effectLst/>
                <a:latin typeface="+mn-lt"/>
                <a:ea typeface="+mn-ea"/>
                <a:cs typeface="+mn-cs"/>
              </a:defRPr>
            </a:lvl8pPr>
            <a:lvl9pPr marL="1828800" algn="ctr" rtl="0" fontAlgn="base">
              <a:spcBef>
                <a:spcPct val="0"/>
              </a:spcBef>
              <a:spcAft>
                <a:spcPct val="0"/>
              </a:spcAft>
              <a:defRPr sz="4400">
                <a:solidFill>
                  <a:schemeClr val="tx1"/>
                </a:solidFill>
                <a:effectLst/>
                <a:latin typeface="+mn-lt"/>
                <a:ea typeface="+mn-ea"/>
                <a:cs typeface="+mn-cs"/>
              </a:defRPr>
            </a:lvl9pPr>
          </a:lstStyle>
          <a:p>
            <a:pPr marL="285681" indent="-285681" algn="just" rtl="0" eaLnBrk="1" fontAlgn="ctr" hangingPunct="1">
              <a:buFont typeface="Arial" pitchFamily="34" charset="0"/>
              <a:buChar char="•"/>
              <a:defRPr>
                <a:effectLst/>
              </a:defRPr>
            </a:pPr>
            <a:r>
              <a:rPr lang="en-US" sz="2000" b="0" i="0" u="none" strike="noStrike" dirty="0" smtId="4294967295">
                <a:effectLst/>
                <a:highlight>
                  <a:srgbClr val="000000">
                    <a:alpha val="0"/>
                  </a:srgbClr>
                </a:highlight>
                <a:latin typeface="Arial"/>
                <a:ea typeface="+mj-ea"/>
                <a:cs typeface="Arial"/>
              </a:rPr>
              <a:t>Ensuring reliable and uninterrupted power supply to consumers;</a:t>
            </a:r>
          </a:p>
          <a:p>
            <a:pPr algn="just" eaLnBrk="1" fontAlgn="ctr" hangingPunct="1">
              <a:defRPr>
                <a:effectLst/>
              </a:defRPr>
            </a:pPr>
            <a:endParaRPr lang="ru-RU" sz="2000" dirty="0">
              <a:effectLst/>
              <a:latin typeface="Arial" panose="020B0604020202020204" pitchFamily="34" charset="0"/>
              <a:ea typeface="+mj-ea"/>
              <a:cs typeface="Arial" panose="020B0604020202020204" pitchFamily="34" charset="0"/>
            </a:endParaRPr>
          </a:p>
          <a:p>
            <a:pPr marL="285681" indent="-285681" algn="just" rtl="0" eaLnBrk="1" fontAlgn="ctr" hangingPunct="1">
              <a:buFont typeface="Arial" pitchFamily="34" charset="0"/>
              <a:buChar char="•"/>
              <a:defRPr>
                <a:effectLst/>
              </a:defRPr>
            </a:pPr>
            <a:r>
              <a:rPr lang="en-US" sz="2000" b="0" i="0" u="none" strike="noStrike" dirty="0" smtId="4294967295">
                <a:effectLst/>
                <a:highlight>
                  <a:srgbClr val="000000">
                    <a:alpha val="0"/>
                  </a:srgbClr>
                </a:highlight>
                <a:latin typeface="Arial"/>
                <a:ea typeface="+mj-ea"/>
                <a:cs typeface="Arial"/>
              </a:rPr>
              <a:t>Implementation of an approved investment program;</a:t>
            </a:r>
          </a:p>
          <a:p>
            <a:pPr algn="just" eaLnBrk="1" fontAlgn="ctr" hangingPunct="1">
              <a:defRPr>
                <a:effectLst/>
              </a:defRPr>
            </a:pPr>
            <a:endParaRPr lang="ru-RU" sz="2000" dirty="0">
              <a:effectLst/>
              <a:latin typeface="Arial" panose="020B0604020202020204" pitchFamily="34" charset="0"/>
              <a:ea typeface="+mj-ea"/>
              <a:cs typeface="Arial" panose="020B0604020202020204" pitchFamily="34" charset="0"/>
            </a:endParaRPr>
          </a:p>
          <a:p>
            <a:pPr marL="285681" indent="-285681" algn="just" rtl="0" eaLnBrk="1" fontAlgn="ctr" hangingPunct="1">
              <a:buFont typeface="Arial" pitchFamily="34" charset="0"/>
              <a:buChar char="•"/>
              <a:defRPr>
                <a:effectLst/>
              </a:defRPr>
            </a:pPr>
            <a:r>
              <a:rPr lang="en-US" sz="2000" b="0" i="0" u="none" strike="noStrike" dirty="0" smtId="4294967295">
                <a:effectLst/>
                <a:highlight>
                  <a:srgbClr val="000000">
                    <a:alpha val="0"/>
                  </a:srgbClr>
                </a:highlight>
                <a:latin typeface="Arial"/>
                <a:ea typeface="+mj-ea"/>
                <a:cs typeface="Arial"/>
              </a:rPr>
              <a:t>Attraction of financing for implementation of the investment program;</a:t>
            </a:r>
          </a:p>
          <a:p>
            <a:pPr algn="just" eaLnBrk="1" fontAlgn="ctr" hangingPunct="1">
              <a:defRPr>
                <a:effectLst/>
              </a:defRPr>
            </a:pPr>
            <a:endParaRPr lang="ru-RU" sz="2000" dirty="0">
              <a:effectLst/>
              <a:latin typeface="Arial" panose="020B0604020202020204" pitchFamily="34" charset="0"/>
              <a:ea typeface="+mj-ea"/>
              <a:cs typeface="Arial" panose="020B0604020202020204" pitchFamily="34" charset="0"/>
            </a:endParaRPr>
          </a:p>
          <a:p>
            <a:pPr marL="285681" indent="-285681" algn="just" rtl="0" eaLnBrk="1" fontAlgn="ctr" hangingPunct="1">
              <a:buFont typeface="Arial" pitchFamily="34" charset="0"/>
              <a:buChar char="•"/>
              <a:defRPr>
                <a:effectLst/>
              </a:defRPr>
            </a:pPr>
            <a:r>
              <a:rPr lang="en-US" sz="2000" b="0" i="0" u="none" strike="noStrike" dirty="0" smtId="4294967295">
                <a:effectLst/>
                <a:highlight>
                  <a:srgbClr val="000000">
                    <a:alpha val="0"/>
                  </a:srgbClr>
                </a:highlight>
                <a:latin typeface="Arial"/>
                <a:ea typeface="+mj-ea"/>
                <a:cs typeface="Arial"/>
              </a:rPr>
              <a:t>Execution of the approved tariff estimates;</a:t>
            </a:r>
          </a:p>
          <a:p>
            <a:pPr algn="just" eaLnBrk="1" fontAlgn="ctr" hangingPunct="1">
              <a:defRPr>
                <a:effectLst/>
              </a:defRPr>
            </a:pPr>
            <a:endParaRPr lang="ru-RU" sz="2000" dirty="0">
              <a:effectLst/>
              <a:latin typeface="Arial" panose="020B0604020202020204" pitchFamily="34" charset="0"/>
              <a:ea typeface="+mj-ea"/>
              <a:cs typeface="Arial" panose="020B0604020202020204" pitchFamily="34" charset="0"/>
            </a:endParaRPr>
          </a:p>
          <a:p>
            <a:pPr marL="285681" indent="-285681" algn="just" rtl="0" eaLnBrk="1" fontAlgn="ctr" hangingPunct="1">
              <a:buFont typeface="Arial" pitchFamily="34" charset="0"/>
              <a:buChar char="•"/>
              <a:defRPr>
                <a:effectLst/>
              </a:defRPr>
            </a:pPr>
            <a:r>
              <a:rPr lang="en-US" sz="2000" b="0" i="0" u="none" strike="noStrike" dirty="0" smtId="4294967295">
                <a:effectLst/>
                <a:highlight>
                  <a:srgbClr val="000000">
                    <a:alpha val="0"/>
                  </a:srgbClr>
                </a:highlight>
                <a:latin typeface="Arial"/>
                <a:ea typeface="+mj-ea"/>
                <a:cs typeface="Arial"/>
              </a:rPr>
              <a:t>Achievement of approved key performance indicators;</a:t>
            </a:r>
          </a:p>
          <a:p>
            <a:pPr algn="just" eaLnBrk="1" fontAlgn="ctr" hangingPunct="1">
              <a:defRPr>
                <a:effectLst/>
              </a:defRPr>
            </a:pPr>
            <a:endParaRPr lang="ru-RU" sz="2000" dirty="0">
              <a:effectLst/>
              <a:latin typeface="Arial" panose="020B0604020202020204" pitchFamily="34" charset="0"/>
              <a:ea typeface="+mj-ea"/>
              <a:cs typeface="Arial" panose="020B0604020202020204" pitchFamily="34" charset="0"/>
            </a:endParaRPr>
          </a:p>
          <a:p>
            <a:pPr marL="285681" indent="-285681" algn="just" eaLnBrk="1" fontAlgn="ctr" hangingPunct="1">
              <a:buFont typeface="Arial" pitchFamily="34" charset="0"/>
              <a:buChar char="•"/>
              <a:defRPr>
                <a:effectLst/>
              </a:defRPr>
            </a:pPr>
            <a:r>
              <a:rPr lang="en-US" sz="2000" b="0" i="0" u="none" strike="noStrike" smtId="4294967295">
                <a:effectLst/>
                <a:highlight>
                  <a:srgbClr val="000000">
                    <a:alpha val="0"/>
                  </a:srgbClr>
                </a:highlight>
                <a:latin typeface="Arial"/>
                <a:ea typeface="+mj-ea"/>
                <a:cs typeface="Arial"/>
              </a:rPr>
              <a:t>Implementation </a:t>
            </a:r>
            <a:r>
              <a:rPr lang="en-US" sz="2000" smtClean="0" smtId="4294967295">
                <a:highlight>
                  <a:srgbClr val="000000">
                    <a:alpha val="0"/>
                  </a:srgbClr>
                </a:highlight>
                <a:latin typeface="Arial"/>
              </a:rPr>
              <a:t>of </a:t>
            </a:r>
            <a:r>
              <a:rPr lang="en-US" sz="2000" dirty="0" smtId="4294967295">
                <a:highlight>
                  <a:srgbClr val="000000">
                    <a:alpha val="0"/>
                  </a:srgbClr>
                </a:highlight>
                <a:latin typeface="Arial"/>
              </a:rPr>
              <a:t>measures for creation of safe and healthy working conditions at each workplace, prevention of industrial injuries and occupational diseases.</a:t>
            </a:r>
          </a:p>
        </p:txBody>
      </p:sp>
    </p:spTree>
    <p:extLst>
      <p:ext uri="{BB962C8B-B14F-4D97-AF65-F5344CB8AC3E}">
        <p14:creationId xmlns:p14="http://schemas.microsoft.com/office/powerpoint/2010/main" val="3423816561"/>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05.12"/>
  <p:tag name="AS_TITLE" val="Aspose.Slides for .NET 4.0 Client Profile"/>
  <p:tag name="AS_VERSION" val="15.4.0.0"/>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TotalTime>
  <Words>3012</Words>
  <Application>Microsoft Office PowerPoint</Application>
  <PresentationFormat>Экран (4:3)</PresentationFormat>
  <Paragraphs>683</Paragraphs>
  <Slides>8</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Information to the annual report on the activities of JSC "MRPGC"  on provision of electric power transmission and distribution services to consumers and other interested parties</vt:lpstr>
      <vt:lpstr>Презентация PowerPoint</vt:lpstr>
      <vt:lpstr>Презентация PowerPoint</vt:lpstr>
      <vt:lpstr>Key financial and economic performance indicators of JSC "MRPGC" for 2017</vt:lpstr>
      <vt:lpstr>Volumes of provided regulated services for 2017</vt:lpstr>
      <vt:lpstr>Ongoing work with consumers, including information on the issuance of new capacity</vt:lpstr>
      <vt:lpstr>Execution of tariff estimates for 2017</vt:lpstr>
      <vt:lpstr>Main objectives for 2018</vt:lpstr>
    </vt:vector>
  </TitlesOfParts>
  <Manager/>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Ежегодный отчет о деятельности  АО «МРЭК» за 2017 год по предоставлению услуг по передаче и распределению электроэнергии перед потребителями и иными заинтересованными лицами</dc:title>
  <dc:creator>Жанар Ермекбаева</dc:creator>
  <cp:lastModifiedBy>Natallia</cp:lastModifiedBy>
  <cp:revision>12</cp:revision>
  <cp:lastPrinted>2018-04-04T11:29:43Z</cp:lastPrinted>
  <dcterms:created xsi:type="dcterms:W3CDTF">2018-04-04T11:16:34Z</dcterms:created>
  <dcterms:modified xsi:type="dcterms:W3CDTF">2019-04-16T13:50:54Z</dcterms:modified>
</cp:coreProperties>
</file>